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5" r:id="rId9"/>
    <p:sldId id="266" r:id="rId10"/>
    <p:sldId id="264" r:id="rId11"/>
    <p:sldId id="268" r:id="rId12"/>
    <p:sldId id="267" r:id="rId13"/>
    <p:sldId id="269" r:id="rId14"/>
    <p:sldId id="270" r:id="rId15"/>
    <p:sldId id="271" r:id="rId16"/>
    <p:sldId id="272" r:id="rId17"/>
    <p:sldId id="277" r:id="rId18"/>
    <p:sldId id="273" r:id="rId19"/>
    <p:sldId id="274"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25" autoAdjust="0"/>
  </p:normalViewPr>
  <p:slideViewPr>
    <p:cSldViewPr snapToGrid="0">
      <p:cViewPr varScale="1">
        <p:scale>
          <a:sx n="133" d="100"/>
          <a:sy n="133" d="100"/>
        </p:scale>
        <p:origin x="1330" y="101"/>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DDF64-3A52-4E0F-AF0F-D7B5F195B66E}" type="datetimeFigureOut">
              <a:rPr lang="en-CA" smtClean="0"/>
              <a:t>2022-01-18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9D7CA-C767-45B9-861F-75E07EF47C68}" type="slidenum">
              <a:rPr lang="en-CA" smtClean="0"/>
              <a:t>‹#›</a:t>
            </a:fld>
            <a:endParaRPr lang="en-CA"/>
          </a:p>
        </p:txBody>
      </p:sp>
    </p:spTree>
    <p:extLst>
      <p:ext uri="{BB962C8B-B14F-4D97-AF65-F5344CB8AC3E}">
        <p14:creationId xmlns:p14="http://schemas.microsoft.com/office/powerpoint/2010/main" val="44779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81000" y="685800"/>
            <a:ext cx="6096000" cy="3429000"/>
          </a:xfrm>
          <a:ln/>
        </p:spPr>
      </p:sp>
      <p:sp>
        <p:nvSpPr>
          <p:cNvPr id="245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81000" y="685800"/>
            <a:ext cx="6096000" cy="3429000"/>
          </a:xfrm>
          <a:ln/>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s-ES" dirty="0" err="1"/>
              <a:t>Third</a:t>
            </a:r>
            <a:r>
              <a:rPr lang="es-ES" dirty="0"/>
              <a:t> </a:t>
            </a:r>
            <a:r>
              <a:rPr lang="es-ES" dirty="0" err="1"/>
              <a:t>point</a:t>
            </a:r>
            <a:r>
              <a:rPr lang="es-ES" dirty="0"/>
              <a:t> </a:t>
            </a:r>
            <a:r>
              <a:rPr lang="es-ES" dirty="0" err="1"/>
              <a:t>is</a:t>
            </a:r>
            <a:r>
              <a:rPr lang="es-ES" dirty="0"/>
              <a:t> </a:t>
            </a:r>
            <a:r>
              <a:rPr lang="es-ES" dirty="0" err="1"/>
              <a:t>an</a:t>
            </a:r>
            <a:r>
              <a:rPr lang="es-ES" dirty="0"/>
              <a:t> error </a:t>
            </a:r>
            <a:r>
              <a:rPr lang="es-ES" dirty="0" err="1"/>
              <a:t>for</a:t>
            </a:r>
            <a:r>
              <a:rPr lang="es-ES" dirty="0"/>
              <a:t> </a:t>
            </a:r>
            <a:r>
              <a:rPr lang="es-ES" dirty="0" err="1"/>
              <a:t>student</a:t>
            </a:r>
            <a:r>
              <a:rPr lang="es-ES"/>
              <a:t> to pick up.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381000" y="685800"/>
            <a:ext cx="6096000" cy="3429000"/>
          </a:xfrm>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81000" y="685800"/>
            <a:ext cx="6096000" cy="3429000"/>
          </a:xfrm>
          <a:ln/>
        </p:spPr>
      </p:sp>
      <p:sp>
        <p:nvSpPr>
          <p:cNvPr id="2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effectLst/>
              </a:rPr>
              <a:t>Association between genus occurrence frequency and survival into the subsequent stage. The association is expressed as the common logarithm (i.e., base 10) of the odds ratio. Positive values indicate preferential survival of abundant genera; negative values indicate preferential survival of rare genera</a:t>
            </a:r>
            <a:endParaRPr lang="en-CA" dirty="0"/>
          </a:p>
        </p:txBody>
      </p:sp>
      <p:sp>
        <p:nvSpPr>
          <p:cNvPr id="4" name="Slide Number Placeholder 3"/>
          <p:cNvSpPr>
            <a:spLocks noGrp="1"/>
          </p:cNvSpPr>
          <p:nvPr>
            <p:ph type="sldNum" sz="quarter" idx="10"/>
          </p:nvPr>
        </p:nvSpPr>
        <p:spPr/>
        <p:txBody>
          <a:bodyPr/>
          <a:lstStyle/>
          <a:p>
            <a:fld id="{E779D7CA-C767-45B9-861F-75E07EF47C68}" type="slidenum">
              <a:rPr lang="en-CA" smtClean="0"/>
              <a:t>18</a:t>
            </a:fld>
            <a:endParaRPr lang="en-CA"/>
          </a:p>
        </p:txBody>
      </p:sp>
    </p:spTree>
    <p:extLst>
      <p:ext uri="{BB962C8B-B14F-4D97-AF65-F5344CB8AC3E}">
        <p14:creationId xmlns:p14="http://schemas.microsoft.com/office/powerpoint/2010/main" val="154656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714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12986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95977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16566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45148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18367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170933E-0376-48E8-AC62-05B65286552A}" type="datetimeFigureOut">
              <a:rPr lang="en-CA" smtClean="0"/>
              <a:t>2022-01-18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02404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170933E-0376-48E8-AC62-05B65286552A}" type="datetimeFigureOut">
              <a:rPr lang="en-CA" smtClean="0"/>
              <a:t>2022-01-18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99625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0933E-0376-48E8-AC62-05B65286552A}" type="datetimeFigureOut">
              <a:rPr lang="en-CA" smtClean="0"/>
              <a:t>2022-01-18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593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27672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7788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0933E-0376-48E8-AC62-05B65286552A}" type="datetimeFigureOut">
              <a:rPr lang="en-CA" smtClean="0"/>
              <a:t>2022-01-18</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7EA62-5D53-40CD-BD06-E757392EA52E}" type="slidenum">
              <a:rPr lang="en-CA" smtClean="0"/>
              <a:t>‹#›</a:t>
            </a:fld>
            <a:endParaRPr lang="en-CA"/>
          </a:p>
        </p:txBody>
      </p:sp>
    </p:spTree>
    <p:extLst>
      <p:ext uri="{BB962C8B-B14F-4D97-AF65-F5344CB8AC3E}">
        <p14:creationId xmlns:p14="http://schemas.microsoft.com/office/powerpoint/2010/main" val="299511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pn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PD6y36QmYoI/Tp2Yf8SKvDI/AAAAAAAAzYg/1cZAiHMqijw/s1600/overpopulation_be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795" y="662290"/>
            <a:ext cx="3020379" cy="646331"/>
          </a:xfrm>
          <a:prstGeom prst="rect">
            <a:avLst/>
          </a:prstGeom>
          <a:noFill/>
        </p:spPr>
        <p:txBody>
          <a:bodyPr wrap="none" rtlCol="0">
            <a:spAutoFit/>
          </a:bodyPr>
          <a:lstStyle/>
          <a:p>
            <a:r>
              <a:rPr lang="en-US" sz="3600" b="1" dirty="0">
                <a:solidFill>
                  <a:schemeClr val="bg1"/>
                </a:solidFill>
                <a:effectLst>
                  <a:outerShdw blurRad="38100" dist="38100" dir="2700000" algn="tl">
                    <a:srgbClr val="000000">
                      <a:alpha val="43137"/>
                    </a:srgbClr>
                  </a:outerShdw>
                </a:effectLst>
                <a:latin typeface="Aharoni" pitchFamily="2" charset="-79"/>
                <a:cs typeface="Aharoni" pitchFamily="2" charset="-79"/>
              </a:rPr>
              <a:t>ABUNDANCE</a:t>
            </a:r>
            <a:endParaRPr lang="en-CA" sz="3600" b="1" dirty="0">
              <a:solidFill>
                <a:schemeClr val="bg1"/>
              </a:solidFill>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405044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 name="Freeform 40"/>
          <p:cNvSpPr>
            <a:spLocks/>
          </p:cNvSpPr>
          <p:nvPr/>
        </p:nvSpPr>
        <p:spPr bwMode="auto">
          <a:xfrm>
            <a:off x="3429000" y="1600200"/>
            <a:ext cx="2209800" cy="2819400"/>
          </a:xfrm>
          <a:custGeom>
            <a:avLst/>
            <a:gdLst>
              <a:gd name="T0" fmla="*/ 0 w 1392"/>
              <a:gd name="T1" fmla="*/ 1776 h 1776"/>
              <a:gd name="T2" fmla="*/ 768 w 1392"/>
              <a:gd name="T3" fmla="*/ 432 h 1776"/>
              <a:gd name="T4" fmla="*/ 1392 w 1392"/>
              <a:gd name="T5" fmla="*/ 0 h 1776"/>
            </a:gdLst>
            <a:ahLst/>
            <a:cxnLst>
              <a:cxn ang="0">
                <a:pos x="T0" y="T1"/>
              </a:cxn>
              <a:cxn ang="0">
                <a:pos x="T2" y="T3"/>
              </a:cxn>
              <a:cxn ang="0">
                <a:pos x="T4" y="T5"/>
              </a:cxn>
            </a:cxnLst>
            <a:rect l="0" t="0" r="r" b="b"/>
            <a:pathLst>
              <a:path w="1392" h="1776">
                <a:moveTo>
                  <a:pt x="0" y="1776"/>
                </a:moveTo>
                <a:cubicBezTo>
                  <a:pt x="268" y="1252"/>
                  <a:pt x="536" y="728"/>
                  <a:pt x="768" y="432"/>
                </a:cubicBezTo>
                <a:cubicBezTo>
                  <a:pt x="1000" y="136"/>
                  <a:pt x="1196" y="68"/>
                  <a:pt x="1392"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 name="TextBox 3"/>
          <p:cNvSpPr txBox="1"/>
          <p:nvPr/>
        </p:nvSpPr>
        <p:spPr>
          <a:xfrm>
            <a:off x="1524000" y="1"/>
            <a:ext cx="4495800" cy="646331"/>
          </a:xfrm>
          <a:prstGeom prst="rect">
            <a:avLst/>
          </a:prstGeom>
          <a:solidFill>
            <a:schemeClr val="bg1">
              <a:lumMod val="75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Rules of thumb about habitat in </a:t>
            </a:r>
            <a:r>
              <a:rPr lang="en-US" dirty="0" err="1">
                <a:latin typeface="Calibri" pitchFamily="34" charset="0"/>
              </a:rPr>
              <a:t>metapopulations</a:t>
            </a:r>
            <a:endParaRPr lang="en-US" dirty="0">
              <a:latin typeface="Calibri" pitchFamily="34" charset="0"/>
            </a:endParaRPr>
          </a:p>
        </p:txBody>
      </p:sp>
      <p:sp>
        <p:nvSpPr>
          <p:cNvPr id="13317" name="TextBox 4"/>
          <p:cNvSpPr txBox="1">
            <a:spLocks noChangeArrowheads="1"/>
          </p:cNvSpPr>
          <p:nvPr/>
        </p:nvSpPr>
        <p:spPr bwMode="auto">
          <a:xfrm>
            <a:off x="1828800" y="1295401"/>
            <a:ext cx="1752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larger a patch the larger the populations</a:t>
            </a:r>
          </a:p>
        </p:txBody>
      </p:sp>
      <p:sp>
        <p:nvSpPr>
          <p:cNvPr id="13319" name="TextBox 6"/>
          <p:cNvSpPr txBox="1">
            <a:spLocks noChangeArrowheads="1"/>
          </p:cNvSpPr>
          <p:nvPr/>
        </p:nvSpPr>
        <p:spPr bwMode="auto">
          <a:xfrm>
            <a:off x="1828800" y="2273975"/>
            <a:ext cx="1524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larger a patch the larger the rate of immigration</a:t>
            </a:r>
          </a:p>
        </p:txBody>
      </p:sp>
      <p:sp>
        <p:nvSpPr>
          <p:cNvPr id="13320" name="TextBox 7"/>
          <p:cNvSpPr txBox="1">
            <a:spLocks noChangeArrowheads="1"/>
          </p:cNvSpPr>
          <p:nvPr/>
        </p:nvSpPr>
        <p:spPr bwMode="auto">
          <a:xfrm>
            <a:off x="1828800" y="3505200"/>
            <a:ext cx="16764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smaller  the isolation the larger the input of new individuals</a:t>
            </a:r>
          </a:p>
        </p:txBody>
      </p:sp>
      <p:sp>
        <p:nvSpPr>
          <p:cNvPr id="13321" name="TextBox 8"/>
          <p:cNvSpPr txBox="1">
            <a:spLocks noChangeArrowheads="1"/>
          </p:cNvSpPr>
          <p:nvPr/>
        </p:nvSpPr>
        <p:spPr bwMode="auto">
          <a:xfrm>
            <a:off x="1828800" y="4419601"/>
            <a:ext cx="18288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better the quality of habitat the larger the populations and resilience of their individuals</a:t>
            </a:r>
          </a:p>
        </p:txBody>
      </p:sp>
      <p:grpSp>
        <p:nvGrpSpPr>
          <p:cNvPr id="13350" name="Group 38"/>
          <p:cNvGrpSpPr>
            <a:grpSpLocks/>
          </p:cNvGrpSpPr>
          <p:nvPr/>
        </p:nvGrpSpPr>
        <p:grpSpPr bwMode="auto">
          <a:xfrm>
            <a:off x="6172200" y="2514600"/>
            <a:ext cx="3602038" cy="1295400"/>
            <a:chOff x="2928" y="1584"/>
            <a:chExt cx="2269" cy="816"/>
          </a:xfrm>
        </p:grpSpPr>
        <p:pic>
          <p:nvPicPr>
            <p:cNvPr id="13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84"/>
              <a:ext cx="2244"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3"/>
            <p:cNvSpPr>
              <a:spLocks noChangeArrowheads="1"/>
            </p:cNvSpPr>
            <p:nvPr/>
          </p:nvSpPr>
          <p:spPr bwMode="auto">
            <a:xfrm>
              <a:off x="4347" y="2284"/>
              <a:ext cx="8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00"/>
                <a:t>Griffen &amp; Drake (Proc. Biol. Sci. 2008)</a:t>
              </a:r>
            </a:p>
          </p:txBody>
        </p:sp>
        <p:sp>
          <p:nvSpPr>
            <p:cNvPr id="13325" name="Rectangle 14"/>
            <p:cNvSpPr>
              <a:spLocks noChangeArrowheads="1"/>
            </p:cNvSpPr>
            <p:nvPr/>
          </p:nvSpPr>
          <p:spPr bwMode="auto">
            <a:xfrm>
              <a:off x="3216" y="1632"/>
              <a:ext cx="6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Low food/small patch</a:t>
              </a:r>
            </a:p>
          </p:txBody>
        </p:sp>
        <p:sp>
          <p:nvSpPr>
            <p:cNvPr id="13326" name="Rectangle 19"/>
            <p:cNvSpPr>
              <a:spLocks noChangeArrowheads="1"/>
            </p:cNvSpPr>
            <p:nvPr/>
          </p:nvSpPr>
          <p:spPr bwMode="auto">
            <a:xfrm>
              <a:off x="4320" y="1632"/>
              <a:ext cx="71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high food/large patch</a:t>
              </a:r>
            </a:p>
          </p:txBody>
        </p:sp>
        <p:pic>
          <p:nvPicPr>
            <p:cNvPr id="1332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1776"/>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49" name="Group 37"/>
          <p:cNvGrpSpPr>
            <a:grpSpLocks/>
          </p:cNvGrpSpPr>
          <p:nvPr/>
        </p:nvGrpSpPr>
        <p:grpSpPr bwMode="auto">
          <a:xfrm>
            <a:off x="6096001" y="533400"/>
            <a:ext cx="3025775" cy="1752600"/>
            <a:chOff x="2880" y="336"/>
            <a:chExt cx="1906" cy="1104"/>
          </a:xfrm>
        </p:grpSpPr>
        <p:pic>
          <p:nvPicPr>
            <p:cNvPr id="1332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336"/>
              <a:ext cx="190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6" y="720"/>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Rectangle 27"/>
            <p:cNvSpPr>
              <a:spLocks noChangeArrowheads="1"/>
            </p:cNvSpPr>
            <p:nvPr/>
          </p:nvSpPr>
          <p:spPr bwMode="auto">
            <a:xfrm>
              <a:off x="3552" y="1064"/>
              <a:ext cx="10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Griffen &amp; Drake (Proc. Biol. Sci. 2008)</a:t>
              </a:r>
            </a:p>
          </p:txBody>
        </p:sp>
      </p:grpSp>
      <p:sp>
        <p:nvSpPr>
          <p:cNvPr id="13341" name="Freeform 29"/>
          <p:cNvSpPr>
            <a:spLocks/>
          </p:cNvSpPr>
          <p:nvPr/>
        </p:nvSpPr>
        <p:spPr bwMode="auto">
          <a:xfrm>
            <a:off x="3352800" y="1524001"/>
            <a:ext cx="2546350" cy="1476375"/>
          </a:xfrm>
          <a:custGeom>
            <a:avLst/>
            <a:gdLst>
              <a:gd name="T0" fmla="*/ 0 w 1700"/>
              <a:gd name="T1" fmla="*/ 0 h 642"/>
              <a:gd name="T2" fmla="*/ 800 w 1700"/>
              <a:gd name="T3" fmla="*/ 525 h 642"/>
              <a:gd name="T4" fmla="*/ 1700 w 1700"/>
              <a:gd name="T5" fmla="*/ 642 h 642"/>
            </a:gdLst>
            <a:ahLst/>
            <a:cxnLst>
              <a:cxn ang="0">
                <a:pos x="T0" y="T1"/>
              </a:cxn>
              <a:cxn ang="0">
                <a:pos x="T2" y="T3"/>
              </a:cxn>
              <a:cxn ang="0">
                <a:pos x="T4" y="T5"/>
              </a:cxn>
            </a:cxnLst>
            <a:rect l="0" t="0" r="r" b="b"/>
            <a:pathLst>
              <a:path w="1700" h="642">
                <a:moveTo>
                  <a:pt x="0" y="0"/>
                </a:moveTo>
                <a:cubicBezTo>
                  <a:pt x="133" y="86"/>
                  <a:pt x="517" y="418"/>
                  <a:pt x="800" y="525"/>
                </a:cubicBezTo>
                <a:cubicBezTo>
                  <a:pt x="1083" y="632"/>
                  <a:pt x="1513" y="618"/>
                  <a:pt x="1700" y="642"/>
                </a:cubicBezTo>
              </a:path>
            </a:pathLst>
          </a:custGeom>
          <a:noFill/>
          <a:ln w="50800">
            <a:solidFill>
              <a:schemeClr val="tx1"/>
            </a:solidFill>
            <a:round/>
            <a:headEn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3348" name="Group 36"/>
          <p:cNvGrpSpPr>
            <a:grpSpLocks/>
          </p:cNvGrpSpPr>
          <p:nvPr/>
        </p:nvGrpSpPr>
        <p:grpSpPr bwMode="auto">
          <a:xfrm>
            <a:off x="3336926" y="3797300"/>
            <a:ext cx="2835275" cy="1384300"/>
            <a:chOff x="1142" y="2392"/>
            <a:chExt cx="1786" cy="872"/>
          </a:xfrm>
        </p:grpSpPr>
        <p:sp>
          <p:nvSpPr>
            <p:cNvPr id="13342" name="Freeform 30"/>
            <p:cNvSpPr>
              <a:spLocks/>
            </p:cNvSpPr>
            <p:nvPr/>
          </p:nvSpPr>
          <p:spPr bwMode="auto">
            <a:xfrm>
              <a:off x="1142" y="2392"/>
              <a:ext cx="1786" cy="872"/>
            </a:xfrm>
            <a:custGeom>
              <a:avLst/>
              <a:gdLst>
                <a:gd name="T0" fmla="*/ 0 w 1758"/>
                <a:gd name="T1" fmla="*/ 0 h 725"/>
                <a:gd name="T2" fmla="*/ 875 w 1758"/>
                <a:gd name="T3" fmla="*/ 225 h 725"/>
                <a:gd name="T4" fmla="*/ 1758 w 1758"/>
                <a:gd name="T5" fmla="*/ 725 h 725"/>
              </a:gdLst>
              <a:ahLst/>
              <a:cxnLst>
                <a:cxn ang="0">
                  <a:pos x="T0" y="T1"/>
                </a:cxn>
                <a:cxn ang="0">
                  <a:pos x="T2" y="T3"/>
                </a:cxn>
                <a:cxn ang="0">
                  <a:pos x="T4" y="T5"/>
                </a:cxn>
              </a:cxnLst>
              <a:rect l="0" t="0" r="r" b="b"/>
              <a:pathLst>
                <a:path w="1758" h="725">
                  <a:moveTo>
                    <a:pt x="0" y="0"/>
                  </a:moveTo>
                  <a:cubicBezTo>
                    <a:pt x="147" y="38"/>
                    <a:pt x="582" y="104"/>
                    <a:pt x="875" y="225"/>
                  </a:cubicBezTo>
                  <a:cubicBezTo>
                    <a:pt x="1168" y="346"/>
                    <a:pt x="1574" y="621"/>
                    <a:pt x="1758" y="725"/>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3" name="TextBox 31"/>
            <p:cNvSpPr txBox="1">
              <a:spLocks noChangeArrowheads="1"/>
            </p:cNvSpPr>
            <p:nvPr/>
          </p:nvSpPr>
          <p:spPr bwMode="auto">
            <a:xfrm>
              <a:off x="1948" y="2659"/>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Effect of patch isolation</a:t>
              </a:r>
            </a:p>
          </p:txBody>
        </p:sp>
      </p:grpSp>
      <p:grpSp>
        <p:nvGrpSpPr>
          <p:cNvPr id="13344" name="Group 32"/>
          <p:cNvGrpSpPr>
            <a:grpSpLocks/>
          </p:cNvGrpSpPr>
          <p:nvPr/>
        </p:nvGrpSpPr>
        <p:grpSpPr bwMode="auto">
          <a:xfrm>
            <a:off x="3151188" y="1355725"/>
            <a:ext cx="2792412" cy="1089025"/>
            <a:chOff x="1025" y="854"/>
            <a:chExt cx="1759" cy="686"/>
          </a:xfrm>
        </p:grpSpPr>
        <p:sp>
          <p:nvSpPr>
            <p:cNvPr id="13335" name="Line 23"/>
            <p:cNvSpPr>
              <a:spLocks noChangeShapeType="1"/>
            </p:cNvSpPr>
            <p:nvPr/>
          </p:nvSpPr>
          <p:spPr bwMode="auto">
            <a:xfrm>
              <a:off x="1152" y="960"/>
              <a:ext cx="163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7" name="Freeform 25"/>
            <p:cNvSpPr>
              <a:spLocks/>
            </p:cNvSpPr>
            <p:nvPr/>
          </p:nvSpPr>
          <p:spPr bwMode="auto">
            <a:xfrm>
              <a:off x="1025" y="958"/>
              <a:ext cx="1566" cy="582"/>
            </a:xfrm>
            <a:custGeom>
              <a:avLst/>
              <a:gdLst>
                <a:gd name="T0" fmla="*/ 0 w 1566"/>
                <a:gd name="T1" fmla="*/ 725 h 725"/>
                <a:gd name="T2" fmla="*/ 721 w 1566"/>
                <a:gd name="T3" fmla="*/ 213 h 725"/>
                <a:gd name="T4" fmla="*/ 1566 w 1566"/>
                <a:gd name="T5" fmla="*/ 0 h 725"/>
              </a:gdLst>
              <a:ahLst/>
              <a:cxnLst>
                <a:cxn ang="0">
                  <a:pos x="T0" y="T1"/>
                </a:cxn>
                <a:cxn ang="0">
                  <a:pos x="T2" y="T3"/>
                </a:cxn>
                <a:cxn ang="0">
                  <a:pos x="T4" y="T5"/>
                </a:cxn>
              </a:cxnLst>
              <a:rect l="0" t="0" r="r" b="b"/>
              <a:pathLst>
                <a:path w="1566" h="725">
                  <a:moveTo>
                    <a:pt x="0" y="725"/>
                  </a:moveTo>
                  <a:cubicBezTo>
                    <a:pt x="119" y="638"/>
                    <a:pt x="460" y="334"/>
                    <a:pt x="721" y="213"/>
                  </a:cubicBezTo>
                  <a:cubicBezTo>
                    <a:pt x="982" y="92"/>
                    <a:pt x="1390" y="44"/>
                    <a:pt x="1566"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3" name="TextBox 10"/>
            <p:cNvSpPr txBox="1">
              <a:spLocks noChangeArrowheads="1"/>
            </p:cNvSpPr>
            <p:nvPr/>
          </p:nvSpPr>
          <p:spPr bwMode="auto">
            <a:xfrm>
              <a:off x="1920" y="854"/>
              <a:ext cx="672" cy="349"/>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Direct effect on carrying capacity</a:t>
              </a:r>
            </a:p>
          </p:txBody>
        </p:sp>
      </p:grpSp>
      <p:grpSp>
        <p:nvGrpSpPr>
          <p:cNvPr id="13353" name="Group 41"/>
          <p:cNvGrpSpPr>
            <a:grpSpLocks/>
          </p:cNvGrpSpPr>
          <p:nvPr/>
        </p:nvGrpSpPr>
        <p:grpSpPr bwMode="auto">
          <a:xfrm>
            <a:off x="3429000" y="2819400"/>
            <a:ext cx="2590800" cy="1600200"/>
            <a:chOff x="1200" y="1776"/>
            <a:chExt cx="1632" cy="1008"/>
          </a:xfrm>
        </p:grpSpPr>
        <p:sp>
          <p:nvSpPr>
            <p:cNvPr id="13338" name="Freeform 26"/>
            <p:cNvSpPr>
              <a:spLocks/>
            </p:cNvSpPr>
            <p:nvPr/>
          </p:nvSpPr>
          <p:spPr bwMode="auto">
            <a:xfrm>
              <a:off x="1200" y="1872"/>
              <a:ext cx="1632" cy="912"/>
            </a:xfrm>
            <a:custGeom>
              <a:avLst/>
              <a:gdLst>
                <a:gd name="T0" fmla="*/ 0 w 1632"/>
                <a:gd name="T1" fmla="*/ 912 h 912"/>
                <a:gd name="T2" fmla="*/ 672 w 1632"/>
                <a:gd name="T3" fmla="*/ 192 h 912"/>
                <a:gd name="T4" fmla="*/ 1632 w 1632"/>
                <a:gd name="T5" fmla="*/ 0 h 912"/>
              </a:gdLst>
              <a:ahLst/>
              <a:cxnLst>
                <a:cxn ang="0">
                  <a:pos x="T0" y="T1"/>
                </a:cxn>
                <a:cxn ang="0">
                  <a:pos x="T2" y="T3"/>
                </a:cxn>
                <a:cxn ang="0">
                  <a:pos x="T4" y="T5"/>
                </a:cxn>
              </a:cxnLst>
              <a:rect l="0" t="0" r="r" b="b"/>
              <a:pathLst>
                <a:path w="1632" h="912">
                  <a:moveTo>
                    <a:pt x="0" y="912"/>
                  </a:moveTo>
                  <a:cubicBezTo>
                    <a:pt x="200" y="628"/>
                    <a:pt x="400" y="344"/>
                    <a:pt x="672" y="192"/>
                  </a:cubicBezTo>
                  <a:cubicBezTo>
                    <a:pt x="944" y="40"/>
                    <a:pt x="1288" y="20"/>
                    <a:pt x="1632" y="0"/>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7" name="TextBox 22"/>
            <p:cNvSpPr txBox="1">
              <a:spLocks noChangeArrowheads="1"/>
            </p:cNvSpPr>
            <p:nvPr/>
          </p:nvSpPr>
          <p:spPr bwMode="auto">
            <a:xfrm>
              <a:off x="1920" y="1776"/>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a:t>Effect of patch size and quality</a:t>
              </a:r>
            </a:p>
          </p:txBody>
        </p:sp>
      </p:grpSp>
      <p:sp>
        <p:nvSpPr>
          <p:cNvPr id="39" name="TextBox 38"/>
          <p:cNvSpPr txBox="1"/>
          <p:nvPr/>
        </p:nvSpPr>
        <p:spPr>
          <a:xfrm>
            <a:off x="6019801" y="76999"/>
            <a:ext cx="4670425" cy="369332"/>
          </a:xfrm>
          <a:prstGeom prst="rect">
            <a:avLst/>
          </a:prstGeom>
          <a:solidFill>
            <a:schemeClr val="bg2">
              <a:lumMod val="90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Effects on population size</a:t>
            </a:r>
          </a:p>
        </p:txBody>
      </p:sp>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4474310"/>
            <a:ext cx="32480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53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344"/>
                                        </p:tgtEl>
                                        <p:attrNameLst>
                                          <p:attrName>style.visibility</p:attrName>
                                        </p:attrNameLst>
                                      </p:cBhvr>
                                      <p:to>
                                        <p:strVal val="visible"/>
                                      </p:to>
                                    </p:set>
                                    <p:animEffect transition="in" filter="wipe(down)">
                                      <p:cBhvr>
                                        <p:cTn id="27" dur="500"/>
                                        <p:tgtEl>
                                          <p:spTgt spid="1334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3352"/>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0"/>
                                          </p:stCondLst>
                                        </p:cTn>
                                        <p:tgtEl>
                                          <p:spTgt spid="13349"/>
                                        </p:tgtEl>
                                        <p:attrNameLst>
                                          <p:attrName>style.visibility</p:attrName>
                                        </p:attrNameLst>
                                      </p:cBhvr>
                                      <p:to>
                                        <p:strVal val="visible"/>
                                      </p:to>
                                    </p:set>
                                  </p:childTnLst>
                                </p:cTn>
                              </p:par>
                            </p:childTnLst>
                          </p:cTn>
                        </p:par>
                      </p:childTnLst>
                    </p:cTn>
                  </p:par>
                  <p:par>
                    <p:cTn id="33" fill="hold">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350"/>
                                        </p:tgtEl>
                                        <p:attrNameLst>
                                          <p:attrName>style.visibility</p:attrName>
                                        </p:attrNameLst>
                                      </p:cBhvr>
                                      <p:to>
                                        <p:strVal val="visible"/>
                                      </p:to>
                                    </p:set>
                                  </p:childTnLst>
                                </p:cTn>
                              </p:par>
                            </p:childTnLst>
                          </p:cTn>
                        </p:par>
                        <p:par>
                          <p:cTn id="37" fill="hold" nodeType="afterGroup">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13341"/>
                                        </p:tgtEl>
                                        <p:attrNameLst>
                                          <p:attrName>style.visibility</p:attrName>
                                        </p:attrNameLst>
                                      </p:cBhvr>
                                      <p:to>
                                        <p:strVal val="visible"/>
                                      </p:to>
                                    </p:set>
                                    <p:animEffect transition="in" filter="wipe(left)">
                                      <p:cBhvr>
                                        <p:cTn id="40" dur="500"/>
                                        <p:tgtEl>
                                          <p:spTgt spid="13341"/>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3353"/>
                                        </p:tgtEl>
                                        <p:attrNameLst>
                                          <p:attrName>style.visibility</p:attrName>
                                        </p:attrNameLst>
                                      </p:cBhvr>
                                      <p:to>
                                        <p:strVal val="visible"/>
                                      </p:to>
                                    </p:set>
                                    <p:animEffect transition="in" filter="wipe(left)">
                                      <p:cBhvr>
                                        <p:cTn id="44" dur="500"/>
                                        <p:tgtEl>
                                          <p:spTgt spid="133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348"/>
                                        </p:tgtEl>
                                        <p:attrNameLst>
                                          <p:attrName>style.visibility</p:attrName>
                                        </p:attrNameLst>
                                      </p:cBhvr>
                                      <p:to>
                                        <p:strVal val="visible"/>
                                      </p:to>
                                    </p:set>
                                    <p:animEffect transition="in" filter="wipe(left)">
                                      <p:cBhvr>
                                        <p:cTn id="49" dur="500"/>
                                        <p:tgtEl>
                                          <p:spTgt spid="13348"/>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2" grpId="0" animBg="1"/>
      <p:bldP spid="13317" grpId="0"/>
      <p:bldP spid="13319" grpId="0"/>
      <p:bldP spid="13320" grpId="0"/>
      <p:bldP spid="13321" grpId="0"/>
      <p:bldP spid="13341"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In summary</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4"/>
            <a:ext cx="12192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676400" y="4495800"/>
            <a:ext cx="3657600" cy="954088"/>
            <a:chOff x="152400" y="4495800"/>
            <a:chExt cx="3657600" cy="954088"/>
          </a:xfrm>
        </p:grpSpPr>
        <p:sp>
          <p:nvSpPr>
            <p:cNvPr id="13" name="TextBox 12"/>
            <p:cNvSpPr txBox="1"/>
            <p:nvPr/>
          </p:nvSpPr>
          <p:spPr bwMode="auto">
            <a:xfrm>
              <a:off x="1143000" y="4876800"/>
              <a:ext cx="762000" cy="336550"/>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bwMode="auto">
            <a:xfrm>
              <a:off x="3200400" y="4876800"/>
              <a:ext cx="609600" cy="336550"/>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485775" y="4602163"/>
              <a:ext cx="330200" cy="84772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152400" y="4876800"/>
              <a:ext cx="990600" cy="21544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Input of individuals</a:t>
              </a:r>
            </a:p>
          </p:txBody>
        </p:sp>
        <p:sp>
          <p:nvSpPr>
            <p:cNvPr id="17" name="Down Arrow 16"/>
            <p:cNvSpPr>
              <a:spLocks noChangeArrowheads="1"/>
            </p:cNvSpPr>
            <p:nvPr/>
          </p:nvSpPr>
          <p:spPr bwMode="auto">
            <a:xfrm rot="1616666" flipH="1" flipV="1">
              <a:off x="2667000" y="4495800"/>
              <a:ext cx="330200" cy="944562"/>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2438400" y="4876800"/>
              <a:ext cx="762000"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895601" y="4038600"/>
            <a:ext cx="5794375" cy="10795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5181600" y="4343400"/>
            <a:ext cx="3657600" cy="8382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Lst>
            <a:ahLst/>
            <a:cxnLst>
              <a:cxn ang="0">
                <a:pos x="connsiteX0" y="connsiteY0"/>
              </a:cxn>
              <a:cxn ang="0">
                <a:pos x="connsiteX1" y="connsiteY1"/>
              </a:cxn>
              <a:cxn ang="0">
                <a:pos x="connsiteX2" y="connsiteY2"/>
              </a:cxn>
              <a:cxn ang="0">
                <a:pos x="connsiteX3" y="connsiteY3"/>
              </a:cxn>
            </a:cxnLst>
            <a:rect l="l" t="t" r="r" b="b"/>
            <a:pathLst>
              <a:path w="7370670" h="623072">
                <a:moveTo>
                  <a:pt x="50832" y="623072"/>
                </a:moveTo>
                <a:cubicBezTo>
                  <a:pt x="55731" y="622342"/>
                  <a:pt x="0" y="563142"/>
                  <a:pt x="660819" y="468966"/>
                </a:cubicBezTo>
                <a:cubicBezTo>
                  <a:pt x="1321638" y="374791"/>
                  <a:pt x="2897436" y="83703"/>
                  <a:pt x="4015744" y="58019"/>
                </a:cubicBezTo>
                <a:cubicBezTo>
                  <a:pt x="5134052" y="32335"/>
                  <a:pt x="5450185" y="0"/>
                  <a:pt x="7370670" y="314860"/>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8" name="Group 7"/>
          <p:cNvGrpSpPr/>
          <p:nvPr/>
        </p:nvGrpSpPr>
        <p:grpSpPr>
          <a:xfrm>
            <a:off x="6548387" y="1854278"/>
            <a:ext cx="2646948" cy="1200329"/>
            <a:chOff x="5024387" y="1854277"/>
            <a:chExt cx="2646948" cy="1200329"/>
          </a:xfrm>
        </p:grpSpPr>
        <p:cxnSp>
          <p:nvCxnSpPr>
            <p:cNvPr id="4" name="Straight Connector 3"/>
            <p:cNvCxnSpPr/>
            <p:nvPr/>
          </p:nvCxnSpPr>
          <p:spPr>
            <a:xfrm flipV="1">
              <a:off x="5024387" y="2454442"/>
              <a:ext cx="1078030" cy="9626"/>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02417" y="1854277"/>
              <a:ext cx="1568918" cy="1200329"/>
            </a:xfrm>
            <a:prstGeom prst="rect">
              <a:avLst/>
            </a:prstGeom>
            <a:noFill/>
          </p:spPr>
          <p:txBody>
            <a:bodyPr wrap="square" rtlCol="0">
              <a:spAutoFit/>
            </a:bodyPr>
            <a:lstStyle/>
            <a:p>
              <a:r>
                <a:rPr lang="en-US" dirty="0"/>
                <a:t>Environmental constraints, nutrients, pollutants, </a:t>
              </a:r>
              <a:r>
                <a:rPr lang="en-US" dirty="0" err="1"/>
                <a:t>etc</a:t>
              </a:r>
              <a:endParaRPr lang="en-CA" dirty="0"/>
            </a:p>
          </p:txBody>
        </p:sp>
      </p:grpSp>
      <p:grpSp>
        <p:nvGrpSpPr>
          <p:cNvPr id="6" name="Group 5"/>
          <p:cNvGrpSpPr/>
          <p:nvPr/>
        </p:nvGrpSpPr>
        <p:grpSpPr>
          <a:xfrm>
            <a:off x="2476364" y="1280524"/>
            <a:ext cx="4821086" cy="3837577"/>
            <a:chOff x="952364" y="1280523"/>
            <a:chExt cx="4821086" cy="3837577"/>
          </a:xfrm>
        </p:grpSpPr>
        <p:sp>
          <p:nvSpPr>
            <p:cNvPr id="23" name="TextBox 22"/>
            <p:cNvSpPr txBox="1"/>
            <p:nvPr/>
          </p:nvSpPr>
          <p:spPr>
            <a:xfrm>
              <a:off x="3505200" y="1330980"/>
              <a:ext cx="2268250" cy="369332"/>
            </a:xfrm>
            <a:prstGeom prst="rect">
              <a:avLst/>
            </a:prstGeom>
            <a:noFill/>
          </p:spPr>
          <p:txBody>
            <a:bodyPr wrap="none" rtlCol="0">
              <a:spAutoFit/>
            </a:bodyPr>
            <a:lstStyle/>
            <a:p>
              <a:r>
                <a:rPr lang="en-US" dirty="0"/>
                <a:t>Habitat characteristics</a:t>
              </a:r>
              <a:endParaRPr lang="en-CA" dirty="0"/>
            </a:p>
          </p:txBody>
        </p:sp>
        <p:sp>
          <p:nvSpPr>
            <p:cNvPr id="24" name="TextBox 23"/>
            <p:cNvSpPr txBox="1"/>
            <p:nvPr/>
          </p:nvSpPr>
          <p:spPr>
            <a:xfrm>
              <a:off x="3777167" y="1685026"/>
              <a:ext cx="1314597" cy="923330"/>
            </a:xfrm>
            <a:prstGeom prst="rect">
              <a:avLst/>
            </a:prstGeom>
            <a:noFill/>
          </p:spPr>
          <p:txBody>
            <a:bodyPr wrap="square" rtlCol="0">
              <a:spAutoFit/>
            </a:bodyPr>
            <a:lstStyle/>
            <a:p>
              <a:r>
                <a:rPr lang="en-US" dirty="0"/>
                <a:t>Patch size, isolation and quality</a:t>
              </a:r>
              <a:endParaRPr lang="en-CA" dirty="0"/>
            </a:p>
          </p:txBody>
        </p:sp>
        <p:grpSp>
          <p:nvGrpSpPr>
            <p:cNvPr id="3" name="Group 2"/>
            <p:cNvGrpSpPr/>
            <p:nvPr/>
          </p:nvGrpSpPr>
          <p:grpSpPr>
            <a:xfrm>
              <a:off x="952364" y="1280523"/>
              <a:ext cx="2352361" cy="3837577"/>
              <a:chOff x="952364" y="1280523"/>
              <a:chExt cx="2352361" cy="3837577"/>
            </a:xfrm>
          </p:grpSpPr>
          <p:sp>
            <p:nvSpPr>
              <p:cNvPr id="2" name="TextBox 1"/>
              <p:cNvSpPr txBox="1"/>
              <p:nvPr/>
            </p:nvSpPr>
            <p:spPr>
              <a:xfrm>
                <a:off x="1371600" y="1684421"/>
                <a:ext cx="1589666" cy="923330"/>
              </a:xfrm>
              <a:prstGeom prst="rect">
                <a:avLst/>
              </a:prstGeom>
              <a:noFill/>
            </p:spPr>
            <p:txBody>
              <a:bodyPr wrap="none" rtlCol="0">
                <a:spAutoFit/>
              </a:bodyPr>
              <a:lstStyle/>
              <a:p>
                <a:r>
                  <a:rPr lang="en-US" dirty="0"/>
                  <a:t>Predation,</a:t>
                </a:r>
              </a:p>
              <a:p>
                <a:r>
                  <a:rPr lang="en-US" dirty="0"/>
                  <a:t>Competition,</a:t>
                </a:r>
              </a:p>
              <a:p>
                <a:r>
                  <a:rPr lang="en-US" dirty="0"/>
                  <a:t>Mutualism, </a:t>
                </a:r>
                <a:r>
                  <a:rPr lang="en-US" dirty="0" err="1"/>
                  <a:t>etc</a:t>
                </a:r>
                <a:endParaRPr lang="en-CA" dirty="0"/>
              </a:p>
            </p:txBody>
          </p:sp>
          <p:sp>
            <p:nvSpPr>
              <p:cNvPr id="22" name="TextBox 21"/>
              <p:cNvSpPr txBox="1"/>
              <p:nvPr/>
            </p:nvSpPr>
            <p:spPr>
              <a:xfrm>
                <a:off x="952364" y="1280523"/>
                <a:ext cx="2274662" cy="369332"/>
              </a:xfrm>
              <a:prstGeom prst="rect">
                <a:avLst/>
              </a:prstGeom>
              <a:noFill/>
            </p:spPr>
            <p:txBody>
              <a:bodyPr wrap="none" rtlCol="0">
                <a:spAutoFit/>
              </a:bodyPr>
              <a:lstStyle/>
              <a:p>
                <a:r>
                  <a:rPr lang="en-US" dirty="0"/>
                  <a:t>Ecological Interactions</a:t>
                </a:r>
                <a:endParaRPr lang="en-CA" dirty="0"/>
              </a:p>
            </p:txBody>
          </p:sp>
          <p:sp>
            <p:nvSpPr>
              <p:cNvPr id="7" name="Freeform 6"/>
              <p:cNvSpPr/>
              <p:nvPr/>
            </p:nvSpPr>
            <p:spPr>
              <a:xfrm>
                <a:off x="1636295" y="2281187"/>
                <a:ext cx="1668430"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Lst>
                <a:ahLst/>
                <a:cxnLst>
                  <a:cxn ang="0">
                    <a:pos x="connsiteX0" y="connsiteY0"/>
                  </a:cxn>
                  <a:cxn ang="0">
                    <a:pos x="connsiteX1" y="connsiteY1"/>
                  </a:cxn>
                  <a:cxn ang="0">
                    <a:pos x="connsiteX2" y="connsiteY2"/>
                  </a:cxn>
                </a:cxnLst>
                <a:rect l="l" t="t" r="r" b="b"/>
                <a:pathLst>
                  <a:path w="1668430" h="2858704">
                    <a:moveTo>
                      <a:pt x="0" y="2858704"/>
                    </a:moveTo>
                    <a:cubicBezTo>
                      <a:pt x="669758" y="2394285"/>
                      <a:pt x="1339516" y="1929866"/>
                      <a:pt x="1568918" y="1453415"/>
                    </a:cubicBezTo>
                    <a:cubicBezTo>
                      <a:pt x="1798320" y="976964"/>
                      <a:pt x="1587366" y="488482"/>
                      <a:pt x="1376412"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6" name="Freeform 25"/>
            <p:cNvSpPr/>
            <p:nvPr/>
          </p:nvSpPr>
          <p:spPr>
            <a:xfrm>
              <a:off x="3318839" y="2281186"/>
              <a:ext cx="575739"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 name="connsiteX0" fmla="*/ 870308 w 2452872"/>
                <a:gd name="connsiteY0" fmla="*/ 3132794 h 3132794"/>
                <a:gd name="connsiteX1" fmla="*/ 2439226 w 2452872"/>
                <a:gd name="connsiteY1" fmla="*/ 1727505 h 3132794"/>
                <a:gd name="connsiteX2" fmla="*/ 0 w 2452872"/>
                <a:gd name="connsiteY2" fmla="*/ 0 h 3132794"/>
                <a:gd name="connsiteX0" fmla="*/ 870308 w 1275780"/>
                <a:gd name="connsiteY0" fmla="*/ 3132794 h 3132794"/>
                <a:gd name="connsiteX1" fmla="*/ 1066231 w 1275780"/>
                <a:gd name="connsiteY1" fmla="*/ 1617869 h 3132794"/>
                <a:gd name="connsiteX2" fmla="*/ 0 w 1275780"/>
                <a:gd name="connsiteY2" fmla="*/ 0 h 3132794"/>
                <a:gd name="connsiteX0" fmla="*/ 870308 w 1302256"/>
                <a:gd name="connsiteY0" fmla="*/ 3132794 h 3132794"/>
                <a:gd name="connsiteX1" fmla="*/ 1066231 w 1302256"/>
                <a:gd name="connsiteY1" fmla="*/ 1617869 h 3132794"/>
                <a:gd name="connsiteX2" fmla="*/ 0 w 1302256"/>
                <a:gd name="connsiteY2" fmla="*/ 0 h 3132794"/>
                <a:gd name="connsiteX0" fmla="*/ 71474 w 433673"/>
                <a:gd name="connsiteY0" fmla="*/ 2896518 h 2896518"/>
                <a:gd name="connsiteX1" fmla="*/ 267397 w 433673"/>
                <a:gd name="connsiteY1" fmla="*/ 1381593 h 2896518"/>
                <a:gd name="connsiteX2" fmla="*/ 0 w 433673"/>
                <a:gd name="connsiteY2" fmla="*/ 0 h 2896518"/>
                <a:gd name="connsiteX0" fmla="*/ 232044 w 594243"/>
                <a:gd name="connsiteY0" fmla="*/ 2896518 h 2896518"/>
                <a:gd name="connsiteX1" fmla="*/ 427967 w 594243"/>
                <a:gd name="connsiteY1" fmla="*/ 1381593 h 2896518"/>
                <a:gd name="connsiteX2" fmla="*/ 160570 w 594243"/>
                <a:gd name="connsiteY2" fmla="*/ 0 h 2896518"/>
                <a:gd name="connsiteX0" fmla="*/ 543274 w 746602"/>
                <a:gd name="connsiteY0" fmla="*/ 2896518 h 2896518"/>
                <a:gd name="connsiteX1" fmla="*/ 2773 w 746602"/>
                <a:gd name="connsiteY1" fmla="*/ 1427030 h 2896518"/>
                <a:gd name="connsiteX2" fmla="*/ 471800 w 746602"/>
                <a:gd name="connsiteY2" fmla="*/ 0 h 2896518"/>
              </a:gdLst>
              <a:ahLst/>
              <a:cxnLst>
                <a:cxn ang="0">
                  <a:pos x="connsiteX0" y="connsiteY0"/>
                </a:cxn>
                <a:cxn ang="0">
                  <a:pos x="connsiteX1" y="connsiteY1"/>
                </a:cxn>
                <a:cxn ang="0">
                  <a:pos x="connsiteX2" y="connsiteY2"/>
                </a:cxn>
              </a:cxnLst>
              <a:rect l="l" t="t" r="r" b="b"/>
              <a:pathLst>
                <a:path w="746602" h="2896518">
                  <a:moveTo>
                    <a:pt x="543274" y="2896518"/>
                  </a:moveTo>
                  <a:cubicBezTo>
                    <a:pt x="1213032" y="2432099"/>
                    <a:pt x="14685" y="1909783"/>
                    <a:pt x="2773" y="1427030"/>
                  </a:cubicBezTo>
                  <a:cubicBezTo>
                    <a:pt x="-9139" y="944277"/>
                    <a:pt x="-3743" y="443045"/>
                    <a:pt x="471800"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5920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6" name="TextBox 5"/>
          <p:cNvSpPr txBox="1"/>
          <p:nvPr/>
        </p:nvSpPr>
        <p:spPr>
          <a:xfrm>
            <a:off x="486694" y="1204640"/>
            <a:ext cx="10774553" cy="830997"/>
          </a:xfrm>
          <a:prstGeom prst="rect">
            <a:avLst/>
          </a:prstGeom>
          <a:noFill/>
        </p:spPr>
        <p:txBody>
          <a:bodyPr wrap="none" rtlCol="0">
            <a:spAutoFit/>
          </a:bodyPr>
          <a:lstStyle/>
          <a:p>
            <a:r>
              <a:rPr lang="en-US" sz="2400" dirty="0"/>
              <a:t>In most natural communities, most species are represented by one or few individuals</a:t>
            </a:r>
          </a:p>
          <a:p>
            <a:r>
              <a:rPr lang="en-CA" sz="2400" dirty="0"/>
              <a:t>“Most species are rare”, </a:t>
            </a:r>
            <a:r>
              <a:rPr lang="en-CA" sz="1200" dirty="0"/>
              <a:t>Andrewartha &amp; Birch, Book 1954</a:t>
            </a:r>
          </a:p>
        </p:txBody>
      </p:sp>
      <p:sp>
        <p:nvSpPr>
          <p:cNvPr id="7" name="Rectangle 6"/>
          <p:cNvSpPr/>
          <p:nvPr/>
        </p:nvSpPr>
        <p:spPr>
          <a:xfrm>
            <a:off x="3944255" y="612318"/>
            <a:ext cx="4373057" cy="461665"/>
          </a:xfrm>
          <a:prstGeom prst="rect">
            <a:avLst/>
          </a:prstGeom>
        </p:spPr>
        <p:txBody>
          <a:bodyPr wrap="none">
            <a:spAutoFit/>
          </a:bodyPr>
          <a:lstStyle/>
          <a:p>
            <a:r>
              <a:rPr lang="en-CA" sz="2400" b="1" dirty="0">
                <a:solidFill>
                  <a:srgbClr val="FF0000"/>
                </a:solidFill>
                <a:effectLst>
                  <a:outerShdw blurRad="38100" dist="38100" dir="2700000" algn="tl">
                    <a:srgbClr val="000000">
                      <a:alpha val="43137"/>
                    </a:srgbClr>
                  </a:outerShdw>
                </a:effectLst>
              </a:rPr>
              <a:t>Species abundance distributions </a:t>
            </a:r>
          </a:p>
        </p:txBody>
      </p:sp>
      <p:grpSp>
        <p:nvGrpSpPr>
          <p:cNvPr id="2" name="Group 1"/>
          <p:cNvGrpSpPr/>
          <p:nvPr/>
        </p:nvGrpSpPr>
        <p:grpSpPr>
          <a:xfrm>
            <a:off x="5750355" y="2215661"/>
            <a:ext cx="6441645" cy="4642339"/>
            <a:chOff x="510139" y="2749439"/>
            <a:chExt cx="4806427" cy="3498775"/>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39" y="2834992"/>
              <a:ext cx="46577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68043" y="6039449"/>
              <a:ext cx="1148523" cy="208765"/>
            </a:xfrm>
            <a:prstGeom prst="rect">
              <a:avLst/>
            </a:prstGeom>
          </p:spPr>
          <p:txBody>
            <a:bodyPr wrap="none">
              <a:spAutoFit/>
            </a:bodyPr>
            <a:lstStyle/>
            <a:p>
              <a:r>
                <a:rPr lang="en-CA" sz="1200" dirty="0" err="1"/>
                <a:t>Magurran</a:t>
              </a:r>
              <a:r>
                <a:rPr lang="en-CA" sz="1200" dirty="0"/>
                <a:t>, Book 2004</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70" y="2749439"/>
              <a:ext cx="1052513"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494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48" y="477786"/>
            <a:ext cx="5335549" cy="374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6" name="TextBox 5"/>
          <p:cNvSpPr txBox="1"/>
          <p:nvPr/>
        </p:nvSpPr>
        <p:spPr>
          <a:xfrm>
            <a:off x="6520408" y="616196"/>
            <a:ext cx="3648756"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Niche partitioning</a:t>
            </a:r>
            <a:endParaRPr lang="en-CA" sz="3600" b="1" dirty="0">
              <a:solidFill>
                <a:srgbClr val="FF0000"/>
              </a:solidFill>
              <a:effectLst>
                <a:outerShdw blurRad="38100" dist="38100" dir="2700000" algn="tl">
                  <a:srgbClr val="000000">
                    <a:alpha val="43137"/>
                  </a:srgbClr>
                </a:outerShdw>
              </a:effectLst>
            </a:endParaRPr>
          </a:p>
        </p:txBody>
      </p:sp>
      <p:grpSp>
        <p:nvGrpSpPr>
          <p:cNvPr id="12" name="Group 11"/>
          <p:cNvGrpSpPr/>
          <p:nvPr/>
        </p:nvGrpSpPr>
        <p:grpSpPr>
          <a:xfrm>
            <a:off x="2043764" y="5148992"/>
            <a:ext cx="8316226" cy="723681"/>
            <a:chOff x="519764" y="5148991"/>
            <a:chExt cx="8316226" cy="723681"/>
          </a:xfrm>
        </p:grpSpPr>
        <p:grpSp>
          <p:nvGrpSpPr>
            <p:cNvPr id="2" name="Group 1"/>
            <p:cNvGrpSpPr/>
            <p:nvPr/>
          </p:nvGrpSpPr>
          <p:grpSpPr>
            <a:xfrm>
              <a:off x="519764" y="5148991"/>
              <a:ext cx="8316226" cy="369332"/>
              <a:chOff x="519764" y="5148991"/>
              <a:chExt cx="8316226" cy="369332"/>
            </a:xfrm>
          </p:grpSpPr>
          <p:sp>
            <p:nvSpPr>
              <p:cNvPr id="7" name="TextBox 6"/>
              <p:cNvSpPr txBox="1"/>
              <p:nvPr/>
            </p:nvSpPr>
            <p:spPr>
              <a:xfrm>
                <a:off x="519764" y="5148991"/>
                <a:ext cx="4118115" cy="369332"/>
              </a:xfrm>
              <a:prstGeom prst="rect">
                <a:avLst/>
              </a:prstGeom>
              <a:noFill/>
            </p:spPr>
            <p:txBody>
              <a:bodyPr wrap="none" rtlCol="0">
                <a:spAutoFit/>
              </a:bodyPr>
              <a:lstStyle/>
              <a:p>
                <a:r>
                  <a:rPr lang="en-US" dirty="0"/>
                  <a:t>MacArthur , </a:t>
                </a:r>
                <a:r>
                  <a:rPr lang="en-US" dirty="0" err="1"/>
                  <a:t>PNAS</a:t>
                </a:r>
                <a:r>
                  <a:rPr lang="en-US" dirty="0"/>
                  <a:t> 1957: “stick fragment”</a:t>
                </a:r>
                <a:endParaRPr lang="en-CA" dirty="0"/>
              </a:p>
            </p:txBody>
          </p:sp>
          <p:cxnSp>
            <p:nvCxnSpPr>
              <p:cNvPr id="10" name="Straight Connector 9"/>
              <p:cNvCxnSpPr/>
              <p:nvPr/>
            </p:nvCxnSpPr>
            <p:spPr>
              <a:xfrm flipV="1">
                <a:off x="5322769" y="5314407"/>
                <a:ext cx="3513221"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557152" y="5503340"/>
              <a:ext cx="1044453" cy="369332"/>
            </a:xfrm>
            <a:prstGeom prst="rect">
              <a:avLst/>
            </a:prstGeom>
            <a:noFill/>
          </p:spPr>
          <p:txBody>
            <a:bodyPr wrap="none" rtlCol="0">
              <a:spAutoFit/>
            </a:bodyPr>
            <a:lstStyle/>
            <a:p>
              <a:r>
                <a:rPr lang="en-US" dirty="0"/>
                <a:t>Resource</a:t>
              </a:r>
              <a:endParaRPr lang="en-CA" dirty="0"/>
            </a:p>
          </p:txBody>
        </p:sp>
      </p:grpSp>
      <p:grpSp>
        <p:nvGrpSpPr>
          <p:cNvPr id="3" name="Group 2"/>
          <p:cNvGrpSpPr/>
          <p:nvPr/>
        </p:nvGrpSpPr>
        <p:grpSpPr>
          <a:xfrm>
            <a:off x="6846770" y="3696805"/>
            <a:ext cx="3513221" cy="1770002"/>
            <a:chOff x="5322769" y="3696805"/>
            <a:chExt cx="3513221" cy="1770002"/>
          </a:xfrm>
        </p:grpSpPr>
        <p:cxnSp>
          <p:nvCxnSpPr>
            <p:cNvPr id="14" name="Straight Connector 13"/>
            <p:cNvCxnSpPr/>
            <p:nvPr/>
          </p:nvCxnSpPr>
          <p:spPr>
            <a:xfrm flipV="1">
              <a:off x="6976710"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22769" y="3721528"/>
              <a:ext cx="317716" cy="369332"/>
            </a:xfrm>
            <a:prstGeom prst="rect">
              <a:avLst/>
            </a:prstGeom>
            <a:noFill/>
          </p:spPr>
          <p:txBody>
            <a:bodyPr wrap="none" rtlCol="0">
              <a:spAutoFit/>
            </a:bodyPr>
            <a:lstStyle/>
            <a:p>
              <a:r>
                <a:rPr lang="en-US" dirty="0"/>
                <a:t>A</a:t>
              </a:r>
              <a:endParaRPr lang="en-CA" dirty="0"/>
            </a:p>
          </p:txBody>
        </p:sp>
        <p:sp>
          <p:nvSpPr>
            <p:cNvPr id="17" name="TextBox 16"/>
            <p:cNvSpPr txBox="1"/>
            <p:nvPr/>
          </p:nvSpPr>
          <p:spPr>
            <a:xfrm>
              <a:off x="8518274" y="3696805"/>
              <a:ext cx="317716" cy="369332"/>
            </a:xfrm>
            <a:prstGeom prst="rect">
              <a:avLst/>
            </a:prstGeom>
            <a:noFill/>
          </p:spPr>
          <p:txBody>
            <a:bodyPr wrap="none" rtlCol="0">
              <a:spAutoFit/>
            </a:bodyPr>
            <a:lstStyle/>
            <a:p>
              <a:r>
                <a:rPr lang="en-US" dirty="0"/>
                <a:t>B</a:t>
              </a:r>
              <a:endParaRPr lang="en-CA" dirty="0"/>
            </a:p>
          </p:txBody>
        </p:sp>
        <p:sp>
          <p:nvSpPr>
            <p:cNvPr id="18" name="Freeform 17"/>
            <p:cNvSpPr/>
            <p:nvPr/>
          </p:nvSpPr>
          <p:spPr>
            <a:xfrm flipH="1">
              <a:off x="7988731" y="3906194"/>
              <a:ext cx="597003" cy="1224194"/>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18"/>
            <p:cNvSpPr/>
            <p:nvPr/>
          </p:nvSpPr>
          <p:spPr>
            <a:xfrm>
              <a:off x="5640485" y="3984334"/>
              <a:ext cx="624109" cy="1211179"/>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p:cNvGrpSpPr/>
          <p:nvPr/>
        </p:nvGrpSpPr>
        <p:grpSpPr>
          <a:xfrm>
            <a:off x="6846770" y="4148960"/>
            <a:ext cx="519767" cy="981429"/>
            <a:chOff x="5322769" y="4148959"/>
            <a:chExt cx="519767" cy="981429"/>
          </a:xfrm>
        </p:grpSpPr>
        <p:sp>
          <p:nvSpPr>
            <p:cNvPr id="20" name="TextBox 19"/>
            <p:cNvSpPr txBox="1"/>
            <p:nvPr/>
          </p:nvSpPr>
          <p:spPr>
            <a:xfrm>
              <a:off x="5322769" y="4148959"/>
              <a:ext cx="317716" cy="369332"/>
            </a:xfrm>
            <a:prstGeom prst="rect">
              <a:avLst/>
            </a:prstGeom>
            <a:noFill/>
          </p:spPr>
          <p:txBody>
            <a:bodyPr wrap="none" rtlCol="0">
              <a:spAutoFit/>
            </a:bodyPr>
            <a:lstStyle/>
            <a:p>
              <a:r>
                <a:rPr lang="en-US" dirty="0"/>
                <a:t>C</a:t>
              </a:r>
              <a:endParaRPr lang="en-CA" dirty="0"/>
            </a:p>
          </p:txBody>
        </p:sp>
        <p:sp>
          <p:nvSpPr>
            <p:cNvPr id="21" name="Freeform 20"/>
            <p:cNvSpPr/>
            <p:nvPr/>
          </p:nvSpPr>
          <p:spPr>
            <a:xfrm>
              <a:off x="5589973" y="4427840"/>
              <a:ext cx="252563" cy="702548"/>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2" name="Straight Connector 21"/>
          <p:cNvCxnSpPr/>
          <p:nvPr/>
        </p:nvCxnSpPr>
        <p:spPr>
          <a:xfrm flipV="1">
            <a:off x="7680959"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837150" y="4427840"/>
            <a:ext cx="327336" cy="702548"/>
            <a:chOff x="5313150" y="4427840"/>
            <a:chExt cx="327336" cy="702548"/>
          </a:xfrm>
        </p:grpSpPr>
        <p:sp>
          <p:nvSpPr>
            <p:cNvPr id="23" name="TextBox 22"/>
            <p:cNvSpPr txBox="1"/>
            <p:nvPr/>
          </p:nvSpPr>
          <p:spPr>
            <a:xfrm>
              <a:off x="5313150" y="4427840"/>
              <a:ext cx="327334" cy="369332"/>
            </a:xfrm>
            <a:prstGeom prst="rect">
              <a:avLst/>
            </a:prstGeom>
            <a:noFill/>
          </p:spPr>
          <p:txBody>
            <a:bodyPr wrap="none" rtlCol="0">
              <a:spAutoFit/>
            </a:bodyPr>
            <a:lstStyle/>
            <a:p>
              <a:r>
                <a:rPr lang="en-US" dirty="0"/>
                <a:t>D</a:t>
              </a:r>
              <a:endParaRPr lang="en-CA" dirty="0"/>
            </a:p>
          </p:txBody>
        </p:sp>
        <p:sp>
          <p:nvSpPr>
            <p:cNvPr id="24" name="Freeform 23"/>
            <p:cNvSpPr/>
            <p:nvPr/>
          </p:nvSpPr>
          <p:spPr>
            <a:xfrm>
              <a:off x="5539461" y="4658381"/>
              <a:ext cx="101025" cy="472007"/>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5" name="Straight Connector 24"/>
          <p:cNvCxnSpPr/>
          <p:nvPr/>
        </p:nvCxnSpPr>
        <p:spPr>
          <a:xfrm flipV="1">
            <a:off x="7270323"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6801163" y="4695510"/>
            <a:ext cx="296876" cy="434878"/>
            <a:chOff x="5328379" y="4427840"/>
            <a:chExt cx="296876" cy="434878"/>
          </a:xfrm>
        </p:grpSpPr>
        <p:sp>
          <p:nvSpPr>
            <p:cNvPr id="27" name="TextBox 26"/>
            <p:cNvSpPr txBox="1"/>
            <p:nvPr/>
          </p:nvSpPr>
          <p:spPr>
            <a:xfrm>
              <a:off x="5328379" y="4427840"/>
              <a:ext cx="296876" cy="369332"/>
            </a:xfrm>
            <a:prstGeom prst="rect">
              <a:avLst/>
            </a:prstGeom>
            <a:noFill/>
          </p:spPr>
          <p:txBody>
            <a:bodyPr wrap="none" rtlCol="0">
              <a:spAutoFit/>
            </a:bodyPr>
            <a:lstStyle/>
            <a:p>
              <a:pPr algn="ctr"/>
              <a:r>
                <a:rPr lang="en-US" dirty="0"/>
                <a:t>E</a:t>
              </a:r>
              <a:endParaRPr lang="en-CA" dirty="0"/>
            </a:p>
          </p:txBody>
        </p:sp>
        <p:sp>
          <p:nvSpPr>
            <p:cNvPr id="28" name="Freeform 27"/>
            <p:cNvSpPr/>
            <p:nvPr/>
          </p:nvSpPr>
          <p:spPr>
            <a:xfrm>
              <a:off x="5482314" y="4697962"/>
              <a:ext cx="45719" cy="164756"/>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9" name="Straight Connector 28"/>
          <p:cNvCxnSpPr/>
          <p:nvPr/>
        </p:nvCxnSpPr>
        <p:spPr>
          <a:xfrm flipV="1">
            <a:off x="7063461"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85241" y="5942156"/>
            <a:ext cx="7421519" cy="369332"/>
          </a:xfrm>
          <a:prstGeom prst="rect">
            <a:avLst/>
          </a:prstGeom>
          <a:noFill/>
        </p:spPr>
        <p:txBody>
          <a:bodyPr wrap="none" rtlCol="0">
            <a:spAutoFit/>
          </a:bodyPr>
          <a:lstStyle/>
          <a:p>
            <a:r>
              <a:rPr lang="en-US" dirty="0"/>
              <a:t>Sequential subdivision of a resource causes progressively smaller populations</a:t>
            </a:r>
            <a:endParaRPr lang="en-CA" dirty="0"/>
          </a:p>
        </p:txBody>
      </p:sp>
    </p:spTree>
    <p:extLst>
      <p:ext uri="{BB962C8B-B14F-4D97-AF65-F5344CB8AC3E}">
        <p14:creationId xmlns:p14="http://schemas.microsoft.com/office/powerpoint/2010/main" val="312707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4" name="TextBox 3"/>
          <p:cNvSpPr txBox="1"/>
          <p:nvPr/>
        </p:nvSpPr>
        <p:spPr>
          <a:xfrm>
            <a:off x="4223494" y="532459"/>
            <a:ext cx="3071610"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Neutral Theory</a:t>
            </a:r>
            <a:endParaRPr lang="en-CA" sz="3600" b="1" dirty="0">
              <a:solidFill>
                <a:srgbClr val="FF0000"/>
              </a:solidFill>
              <a:effectLst>
                <a:outerShdw blurRad="38100" dist="38100" dir="2700000" algn="tl">
                  <a:srgbClr val="000000">
                    <a:alpha val="43137"/>
                  </a:srgbClr>
                </a:outerShdw>
              </a:effectLst>
            </a:endParaRPr>
          </a:p>
        </p:txBody>
      </p:sp>
      <p:sp>
        <p:nvSpPr>
          <p:cNvPr id="8" name="TextBox 7"/>
          <p:cNvSpPr txBox="1"/>
          <p:nvPr/>
        </p:nvSpPr>
        <p:spPr>
          <a:xfrm>
            <a:off x="1858947" y="1106644"/>
            <a:ext cx="6263125" cy="369332"/>
          </a:xfrm>
          <a:prstGeom prst="rect">
            <a:avLst/>
          </a:prstGeom>
          <a:noFill/>
        </p:spPr>
        <p:txBody>
          <a:bodyPr wrap="none" rtlCol="0">
            <a:spAutoFit/>
          </a:bodyPr>
          <a:lstStyle/>
          <a:p>
            <a:r>
              <a:rPr lang="en-US" dirty="0"/>
              <a:t>Assumptions: 1. Local communities are saturated with individuals</a:t>
            </a:r>
            <a:endParaRPr lang="en-CA" dirty="0"/>
          </a:p>
        </p:txBody>
      </p:sp>
      <p:sp>
        <p:nvSpPr>
          <p:cNvPr id="13" name="TextBox 12"/>
          <p:cNvSpPr txBox="1"/>
          <p:nvPr/>
        </p:nvSpPr>
        <p:spPr>
          <a:xfrm>
            <a:off x="3172398" y="1347979"/>
            <a:ext cx="4390561" cy="369332"/>
          </a:xfrm>
          <a:prstGeom prst="rect">
            <a:avLst/>
          </a:prstGeom>
          <a:noFill/>
        </p:spPr>
        <p:txBody>
          <a:bodyPr wrap="none" rtlCol="0">
            <a:spAutoFit/>
          </a:bodyPr>
          <a:lstStyle/>
          <a:p>
            <a:r>
              <a:rPr lang="en-US" dirty="0"/>
              <a:t>2. Dispersal kernel distributions are left-skew</a:t>
            </a:r>
            <a:endParaRPr lang="en-CA" dirty="0"/>
          </a:p>
        </p:txBody>
      </p:sp>
      <p:sp>
        <p:nvSpPr>
          <p:cNvPr id="11" name="TextBox 10"/>
          <p:cNvSpPr txBox="1"/>
          <p:nvPr/>
        </p:nvSpPr>
        <p:spPr>
          <a:xfrm>
            <a:off x="7550393" y="1749815"/>
            <a:ext cx="3038769" cy="923330"/>
          </a:xfrm>
          <a:prstGeom prst="rect">
            <a:avLst/>
          </a:prstGeom>
          <a:noFill/>
        </p:spPr>
        <p:txBody>
          <a:bodyPr wrap="square" rtlCol="0">
            <a:spAutoFit/>
          </a:bodyPr>
          <a:lstStyle/>
          <a:p>
            <a:pPr algn="ctr"/>
            <a:r>
              <a:rPr lang="en-US" dirty="0"/>
              <a:t>So… who is more likely to occupy the niche of a species that goes locally extinct?</a:t>
            </a:r>
            <a:endParaRPr lang="en-CA" dirty="0"/>
          </a:p>
        </p:txBody>
      </p:sp>
      <p:grpSp>
        <p:nvGrpSpPr>
          <p:cNvPr id="2" name="Group 1"/>
          <p:cNvGrpSpPr/>
          <p:nvPr/>
        </p:nvGrpSpPr>
        <p:grpSpPr>
          <a:xfrm>
            <a:off x="3174608" y="1735191"/>
            <a:ext cx="3355750" cy="2991320"/>
            <a:chOff x="1650608" y="1735191"/>
            <a:chExt cx="3355750" cy="299132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42" y="1901156"/>
              <a:ext cx="3143316" cy="26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rot="16200000">
              <a:off x="474549" y="2911250"/>
              <a:ext cx="2659895" cy="307777"/>
            </a:xfrm>
            <a:prstGeom prst="rect">
              <a:avLst/>
            </a:prstGeom>
            <a:noFill/>
          </p:spPr>
          <p:txBody>
            <a:bodyPr wrap="none" rtlCol="0">
              <a:spAutoFit/>
            </a:bodyPr>
            <a:lstStyle/>
            <a:p>
              <a:r>
                <a:rPr lang="en-US" sz="1400" dirty="0"/>
                <a:t>Relative abundance of propagules</a:t>
              </a:r>
              <a:endParaRPr lang="en-CA" sz="1400" dirty="0"/>
            </a:p>
          </p:txBody>
        </p:sp>
        <p:sp>
          <p:nvSpPr>
            <p:cNvPr id="12" name="TextBox 11"/>
            <p:cNvSpPr txBox="1"/>
            <p:nvPr/>
          </p:nvSpPr>
          <p:spPr>
            <a:xfrm>
              <a:off x="3205547" y="4418734"/>
              <a:ext cx="810478" cy="307777"/>
            </a:xfrm>
            <a:prstGeom prst="rect">
              <a:avLst/>
            </a:prstGeom>
            <a:noFill/>
          </p:spPr>
          <p:txBody>
            <a:bodyPr wrap="none" rtlCol="0">
              <a:spAutoFit/>
            </a:bodyPr>
            <a:lstStyle/>
            <a:p>
              <a:r>
                <a:rPr lang="en-US" sz="1400" dirty="0"/>
                <a:t>Distance</a:t>
              </a:r>
              <a:endParaRPr lang="en-CA" sz="1400" dirty="0"/>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535" y="2009440"/>
              <a:ext cx="2202791" cy="80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392" y="4726512"/>
            <a:ext cx="3038770" cy="213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7660104" y="2613522"/>
            <a:ext cx="2755232" cy="934709"/>
            <a:chOff x="6136104" y="2613521"/>
            <a:chExt cx="2755232" cy="934709"/>
          </a:xfrm>
        </p:grpSpPr>
        <p:sp>
          <p:nvSpPr>
            <p:cNvPr id="16" name="TextBox 15"/>
            <p:cNvSpPr txBox="1"/>
            <p:nvPr/>
          </p:nvSpPr>
          <p:spPr>
            <a:xfrm>
              <a:off x="6136104" y="2901899"/>
              <a:ext cx="2755232" cy="646331"/>
            </a:xfrm>
            <a:prstGeom prst="rect">
              <a:avLst/>
            </a:prstGeom>
            <a:noFill/>
          </p:spPr>
          <p:txBody>
            <a:bodyPr wrap="square" rtlCol="0">
              <a:spAutoFit/>
            </a:bodyPr>
            <a:lstStyle/>
            <a:p>
              <a:pPr algn="ctr"/>
              <a:r>
                <a:rPr lang="en-US" dirty="0"/>
                <a:t>The offspring of a species that is locally common...so</a:t>
              </a:r>
              <a:endParaRPr lang="en-CA" dirty="0"/>
            </a:p>
          </p:txBody>
        </p:sp>
        <p:cxnSp>
          <p:nvCxnSpPr>
            <p:cNvPr id="5" name="Straight Arrow Connector 4"/>
            <p:cNvCxnSpPr/>
            <p:nvPr/>
          </p:nvCxnSpPr>
          <p:spPr>
            <a:xfrm flipH="1">
              <a:off x="7503581" y="2613521"/>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790687" y="3497882"/>
            <a:ext cx="2461927" cy="1165306"/>
            <a:chOff x="6266686" y="3497882"/>
            <a:chExt cx="2461927" cy="1165306"/>
          </a:xfrm>
        </p:grpSpPr>
        <p:sp>
          <p:nvSpPr>
            <p:cNvPr id="15" name="Rectangle 14"/>
            <p:cNvSpPr/>
            <p:nvPr/>
          </p:nvSpPr>
          <p:spPr>
            <a:xfrm>
              <a:off x="6266686" y="3739858"/>
              <a:ext cx="2461927" cy="923330"/>
            </a:xfrm>
            <a:prstGeom prst="rect">
              <a:avLst/>
            </a:prstGeom>
          </p:spPr>
          <p:txBody>
            <a:bodyPr wrap="square">
              <a:spAutoFit/>
            </a:bodyPr>
            <a:lstStyle/>
            <a:p>
              <a:pPr algn="ctr"/>
              <a:r>
                <a:rPr lang="en-US" dirty="0"/>
                <a:t>common species will become more common and rare species rarer</a:t>
              </a:r>
              <a:endParaRPr lang="en-CA" dirty="0"/>
            </a:p>
          </p:txBody>
        </p:sp>
        <p:cxnSp>
          <p:nvCxnSpPr>
            <p:cNvPr id="19" name="Straight Arrow Connector 18"/>
            <p:cNvCxnSpPr/>
            <p:nvPr/>
          </p:nvCxnSpPr>
          <p:spPr>
            <a:xfrm flipH="1">
              <a:off x="7483415" y="3497882"/>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88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3" name="Rectangle 2"/>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range size relationship</a:t>
            </a:r>
          </a:p>
        </p:txBody>
      </p:sp>
      <p:grpSp>
        <p:nvGrpSpPr>
          <p:cNvPr id="5" name="Group 4"/>
          <p:cNvGrpSpPr/>
          <p:nvPr/>
        </p:nvGrpSpPr>
        <p:grpSpPr>
          <a:xfrm>
            <a:off x="0" y="1665798"/>
            <a:ext cx="6153136" cy="5277415"/>
            <a:chOff x="9202" y="1677520"/>
            <a:chExt cx="5053687" cy="4428422"/>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12" y="1677520"/>
              <a:ext cx="4812977" cy="401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02" y="5798165"/>
              <a:ext cx="2316083" cy="307777"/>
            </a:xfrm>
            <a:prstGeom prst="rect">
              <a:avLst/>
            </a:prstGeom>
            <a:noFill/>
          </p:spPr>
          <p:txBody>
            <a:bodyPr wrap="none" rtlCol="0">
              <a:spAutoFit/>
            </a:bodyPr>
            <a:lstStyle/>
            <a:p>
              <a:r>
                <a:rPr lang="en-US" sz="1400" dirty="0"/>
                <a:t>Gaston et al. J. An. Ecol. 1997</a:t>
              </a:r>
              <a:endParaRPr lang="en-CA" sz="1400" dirty="0"/>
            </a:p>
          </p:txBody>
        </p:sp>
      </p:grpSp>
      <p:sp>
        <p:nvSpPr>
          <p:cNvPr id="7" name="TextBox 6"/>
          <p:cNvSpPr txBox="1"/>
          <p:nvPr/>
        </p:nvSpPr>
        <p:spPr>
          <a:xfrm>
            <a:off x="2934550" y="1198369"/>
            <a:ext cx="5995296" cy="369332"/>
          </a:xfrm>
          <a:prstGeom prst="rect">
            <a:avLst/>
          </a:prstGeom>
          <a:noFill/>
        </p:spPr>
        <p:txBody>
          <a:bodyPr wrap="none" rtlCol="0">
            <a:spAutoFit/>
          </a:bodyPr>
          <a:lstStyle/>
          <a:p>
            <a:r>
              <a:rPr lang="en-US" dirty="0"/>
              <a:t>Broadly distributed species tend to have larger local densities</a:t>
            </a:r>
            <a:endParaRPr lang="en-CA" dirty="0"/>
          </a:p>
        </p:txBody>
      </p:sp>
      <p:grpSp>
        <p:nvGrpSpPr>
          <p:cNvPr id="8" name="Group 7"/>
          <p:cNvGrpSpPr/>
          <p:nvPr/>
        </p:nvGrpSpPr>
        <p:grpSpPr>
          <a:xfrm>
            <a:off x="6837146" y="1981019"/>
            <a:ext cx="5237623" cy="1866092"/>
            <a:chOff x="5313145" y="1981018"/>
            <a:chExt cx="5237623" cy="1866092"/>
          </a:xfrm>
        </p:grpSpPr>
        <p:sp>
          <p:nvSpPr>
            <p:cNvPr id="6" name="TextBox 5"/>
            <p:cNvSpPr txBox="1"/>
            <p:nvPr/>
          </p:nvSpPr>
          <p:spPr>
            <a:xfrm>
              <a:off x="5313145" y="1981018"/>
              <a:ext cx="1670265" cy="369332"/>
            </a:xfrm>
            <a:prstGeom prst="rect">
              <a:avLst/>
            </a:prstGeom>
            <a:noFill/>
          </p:spPr>
          <p:txBody>
            <a:bodyPr wrap="none" rtlCol="0">
              <a:spAutoFit/>
            </a:bodyPr>
            <a:lstStyle/>
            <a:p>
              <a:r>
                <a:rPr lang="en-US" dirty="0">
                  <a:solidFill>
                    <a:srgbClr val="FF0000"/>
                  </a:solidFill>
                </a:rPr>
                <a:t>EXPLANATIONS:</a:t>
              </a:r>
              <a:endParaRPr lang="en-CA" dirty="0">
                <a:solidFill>
                  <a:srgbClr val="FF0000"/>
                </a:solidFill>
              </a:endParaRPr>
            </a:p>
          </p:txBody>
        </p:sp>
        <p:sp>
          <p:nvSpPr>
            <p:cNvPr id="9" name="TextBox 8"/>
            <p:cNvSpPr txBox="1"/>
            <p:nvPr/>
          </p:nvSpPr>
          <p:spPr>
            <a:xfrm>
              <a:off x="5313145" y="2369782"/>
              <a:ext cx="5237623" cy="1477328"/>
            </a:xfrm>
            <a:prstGeom prst="rect">
              <a:avLst/>
            </a:prstGeom>
            <a:noFill/>
          </p:spPr>
          <p:txBody>
            <a:bodyPr wrap="square" rtlCol="0">
              <a:spAutoFit/>
            </a:bodyPr>
            <a:lstStyle/>
            <a:p>
              <a:r>
                <a:rPr lang="en-US" dirty="0">
                  <a:solidFill>
                    <a:srgbClr val="FF0000"/>
                  </a:solidFill>
                </a:rPr>
                <a:t>Niche of species: </a:t>
              </a:r>
            </a:p>
            <a:p>
              <a:r>
                <a:rPr lang="en-US" dirty="0">
                  <a:solidFill>
                    <a:srgbClr val="FF0000"/>
                  </a:solidFill>
                </a:rPr>
                <a:t>1. </a:t>
              </a:r>
              <a:r>
                <a:rPr lang="en-US" dirty="0"/>
                <a:t>Abundant species use more space so larger range size follows as a by-product of abundance. </a:t>
              </a:r>
            </a:p>
            <a:p>
              <a:r>
                <a:rPr lang="en-US" dirty="0">
                  <a:solidFill>
                    <a:srgbClr val="FF0000"/>
                  </a:solidFill>
                </a:rPr>
                <a:t>2. </a:t>
              </a:r>
              <a:r>
                <a:rPr lang="en-US" dirty="0"/>
                <a:t>The same niche characteristics that make a species locally abundant can make it broadly distributed.</a:t>
              </a:r>
              <a:endParaRPr lang="en-CA" dirty="0"/>
            </a:p>
          </p:txBody>
        </p:sp>
      </p:grpSp>
      <p:sp>
        <p:nvSpPr>
          <p:cNvPr id="10" name="TextBox 9"/>
          <p:cNvSpPr txBox="1"/>
          <p:nvPr/>
        </p:nvSpPr>
        <p:spPr>
          <a:xfrm>
            <a:off x="6837145" y="4489808"/>
            <a:ext cx="5272793" cy="1477328"/>
          </a:xfrm>
          <a:prstGeom prst="rect">
            <a:avLst/>
          </a:prstGeom>
          <a:noFill/>
        </p:spPr>
        <p:txBody>
          <a:bodyPr wrap="square" rtlCol="0">
            <a:spAutoFit/>
          </a:bodyPr>
          <a:lstStyle/>
          <a:p>
            <a:r>
              <a:rPr lang="en-US" dirty="0">
                <a:solidFill>
                  <a:srgbClr val="FF0000"/>
                </a:solidFill>
              </a:rPr>
              <a:t>Neutral theory: </a:t>
            </a:r>
          </a:p>
          <a:p>
            <a:r>
              <a:rPr lang="en-US" dirty="0">
                <a:solidFill>
                  <a:srgbClr val="FF0000"/>
                </a:solidFill>
              </a:rPr>
              <a:t>1. </a:t>
            </a:r>
            <a:r>
              <a:rPr lang="en-US" dirty="0"/>
              <a:t>Locally abundant species have higher probability to disperse way from occupied sites increasing range size.</a:t>
            </a:r>
          </a:p>
          <a:p>
            <a:r>
              <a:rPr lang="en-US" dirty="0">
                <a:solidFill>
                  <a:srgbClr val="FF0000"/>
                </a:solidFill>
              </a:rPr>
              <a:t>2.</a:t>
            </a:r>
            <a:r>
              <a:rPr lang="en-US" dirty="0"/>
              <a:t> Highly dispersing species can maintain high local abundances over large areas.</a:t>
            </a:r>
            <a:endParaRPr lang="en-CA" dirty="0"/>
          </a:p>
        </p:txBody>
      </p:sp>
    </p:spTree>
    <p:extLst>
      <p:ext uri="{BB962C8B-B14F-4D97-AF65-F5344CB8AC3E}">
        <p14:creationId xmlns:p14="http://schemas.microsoft.com/office/powerpoint/2010/main" val="391630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880" y="4656221"/>
            <a:ext cx="3113983" cy="220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Group 27"/>
          <p:cNvGrpSpPr/>
          <p:nvPr/>
        </p:nvGrpSpPr>
        <p:grpSpPr>
          <a:xfrm>
            <a:off x="7204910" y="4476751"/>
            <a:ext cx="1513640" cy="1871913"/>
            <a:chOff x="5680910" y="4476750"/>
            <a:chExt cx="1513640" cy="1871913"/>
          </a:xfrm>
        </p:grpSpPr>
        <p:cxnSp>
          <p:nvCxnSpPr>
            <p:cNvPr id="24" name="Straight Arrow Connector 23"/>
            <p:cNvCxnSpPr/>
            <p:nvPr/>
          </p:nvCxnSpPr>
          <p:spPr>
            <a:xfrm flipH="1">
              <a:off x="6337300" y="4476750"/>
              <a:ext cx="857250" cy="11874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267" name="Picture 3" descr="C:\Users\Camilo Mora\AppData\Local\Microsoft\Windows\Temporary Internet Files\Content.IE5\TJ0FE88U\clipart00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910" y="5750426"/>
              <a:ext cx="647773" cy="59823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Patterns in species abundance</a:t>
            </a:r>
          </a:p>
        </p:txBody>
      </p:sp>
      <p:sp>
        <p:nvSpPr>
          <p:cNvPr id="3" name="Rectangle 2"/>
          <p:cNvSpPr/>
          <p:nvPr/>
        </p:nvSpPr>
        <p:spPr>
          <a:xfrm>
            <a:off x="1524000" y="546845"/>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body size relationship</a:t>
            </a:r>
          </a:p>
        </p:txBody>
      </p:sp>
      <p:grpSp>
        <p:nvGrpSpPr>
          <p:cNvPr id="14" name="Group 13"/>
          <p:cNvGrpSpPr/>
          <p:nvPr/>
        </p:nvGrpSpPr>
        <p:grpSpPr>
          <a:xfrm>
            <a:off x="1475429" y="2079058"/>
            <a:ext cx="5072757" cy="4075380"/>
            <a:chOff x="-48572" y="2079058"/>
            <a:chExt cx="5072757" cy="4075380"/>
          </a:xfrm>
        </p:grpSpPr>
        <p:grpSp>
          <p:nvGrpSpPr>
            <p:cNvPr id="13" name="Group 12"/>
            <p:cNvGrpSpPr/>
            <p:nvPr/>
          </p:nvGrpSpPr>
          <p:grpSpPr>
            <a:xfrm>
              <a:off x="-48572" y="2079058"/>
              <a:ext cx="5072757" cy="4075380"/>
              <a:chOff x="-48572" y="2079058"/>
              <a:chExt cx="5072757" cy="4075380"/>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44" y="2079058"/>
                <a:ext cx="4791841" cy="3860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21588" y="5785106"/>
                <a:ext cx="1054712" cy="369332"/>
              </a:xfrm>
              <a:prstGeom prst="rect">
                <a:avLst/>
              </a:prstGeom>
              <a:noFill/>
            </p:spPr>
            <p:txBody>
              <a:bodyPr wrap="none" rtlCol="0">
                <a:spAutoFit/>
              </a:bodyPr>
              <a:lstStyle/>
              <a:p>
                <a:r>
                  <a:rPr lang="en-US" dirty="0"/>
                  <a:t>Body size</a:t>
                </a:r>
                <a:endParaRPr lang="en-CA" dirty="0"/>
              </a:p>
            </p:txBody>
          </p:sp>
          <p:sp>
            <p:nvSpPr>
              <p:cNvPr id="7" name="TextBox 6"/>
              <p:cNvSpPr txBox="1"/>
              <p:nvPr/>
            </p:nvSpPr>
            <p:spPr>
              <a:xfrm rot="16200000">
                <a:off x="-489238" y="3588398"/>
                <a:ext cx="1250663" cy="369332"/>
              </a:xfrm>
              <a:prstGeom prst="rect">
                <a:avLst/>
              </a:prstGeom>
              <a:noFill/>
            </p:spPr>
            <p:txBody>
              <a:bodyPr wrap="none" rtlCol="0">
                <a:spAutoFit/>
              </a:bodyPr>
              <a:lstStyle/>
              <a:p>
                <a:r>
                  <a:rPr lang="en-US" dirty="0"/>
                  <a:t>Abundance</a:t>
                </a:r>
                <a:endParaRPr lang="en-CA" dirty="0"/>
              </a:p>
            </p:txBody>
          </p:sp>
        </p:grpSp>
        <p:sp>
          <p:nvSpPr>
            <p:cNvPr id="4" name="TextBox 3"/>
            <p:cNvSpPr txBox="1"/>
            <p:nvPr/>
          </p:nvSpPr>
          <p:spPr>
            <a:xfrm>
              <a:off x="741013" y="5103873"/>
              <a:ext cx="1770806" cy="307777"/>
            </a:xfrm>
            <a:prstGeom prst="rect">
              <a:avLst/>
            </a:prstGeom>
            <a:noFill/>
          </p:spPr>
          <p:txBody>
            <a:bodyPr wrap="none" rtlCol="0">
              <a:spAutoFit/>
            </a:bodyPr>
            <a:lstStyle/>
            <a:p>
              <a:r>
                <a:rPr lang="en-US" sz="1400" dirty="0" err="1"/>
                <a:t>Damuth</a:t>
              </a:r>
              <a:r>
                <a:rPr lang="en-US" sz="1400" dirty="0"/>
                <a:t>, Nature 1981</a:t>
              </a:r>
              <a:endParaRPr lang="en-CA" sz="1400" dirty="0"/>
            </a:p>
          </p:txBody>
        </p:sp>
      </p:grpSp>
      <p:sp>
        <p:nvSpPr>
          <p:cNvPr id="8" name="TextBox 7"/>
          <p:cNvSpPr txBox="1"/>
          <p:nvPr/>
        </p:nvSpPr>
        <p:spPr>
          <a:xfrm>
            <a:off x="1524000" y="990246"/>
            <a:ext cx="9144000" cy="369332"/>
          </a:xfrm>
          <a:prstGeom prst="rect">
            <a:avLst/>
          </a:prstGeom>
          <a:noFill/>
        </p:spPr>
        <p:txBody>
          <a:bodyPr wrap="square" rtlCol="0">
            <a:spAutoFit/>
          </a:bodyPr>
          <a:lstStyle/>
          <a:p>
            <a:pPr algn="ctr"/>
            <a:r>
              <a:rPr lang="en-US" dirty="0"/>
              <a:t>Species with large bodies are less abundant than species with small bodies</a:t>
            </a:r>
            <a:endParaRPr lang="en-CA" dirty="0"/>
          </a:p>
        </p:txBody>
      </p:sp>
      <p:sp>
        <p:nvSpPr>
          <p:cNvPr id="6" name="TextBox 5"/>
          <p:cNvSpPr txBox="1"/>
          <p:nvPr/>
        </p:nvSpPr>
        <p:spPr>
          <a:xfrm>
            <a:off x="5181601" y="2770193"/>
            <a:ext cx="3582069" cy="369332"/>
          </a:xfrm>
          <a:prstGeom prst="rect">
            <a:avLst/>
          </a:prstGeom>
          <a:noFill/>
        </p:spPr>
        <p:txBody>
          <a:bodyPr wrap="square" rtlCol="0">
            <a:spAutoFit/>
          </a:bodyPr>
          <a:lstStyle/>
          <a:p>
            <a:pPr algn="ctr"/>
            <a:r>
              <a:rPr lang="en-US" dirty="0"/>
              <a:t>Why?: energetic equivalence rule</a:t>
            </a:r>
            <a:endParaRPr lang="en-CA" dirty="0"/>
          </a:p>
        </p:txBody>
      </p:sp>
      <p:grpSp>
        <p:nvGrpSpPr>
          <p:cNvPr id="18" name="Group 17"/>
          <p:cNvGrpSpPr/>
          <p:nvPr/>
        </p:nvGrpSpPr>
        <p:grpSpPr>
          <a:xfrm>
            <a:off x="8750584" y="1735500"/>
            <a:ext cx="2203472" cy="2621706"/>
            <a:chOff x="7209093" y="268565"/>
            <a:chExt cx="2203472" cy="2621706"/>
          </a:xfrm>
        </p:grpSpPr>
        <p:sp>
          <p:nvSpPr>
            <p:cNvPr id="19" name="Oval 18"/>
            <p:cNvSpPr/>
            <p:nvPr/>
          </p:nvSpPr>
          <p:spPr>
            <a:xfrm>
              <a:off x="8658025" y="268565"/>
              <a:ext cx="754540" cy="754540"/>
            </a:xfrm>
            <a:prstGeom prst="ellipse">
              <a:avLst/>
            </a:prstGeom>
            <a:solidFill>
              <a:srgbClr val="FFE101"/>
            </a:solidFill>
            <a:ln w="76200">
              <a:solidFill>
                <a:srgbClr val="FFE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4"/>
            </p:cNvCxnSpPr>
            <p:nvPr/>
          </p:nvCxnSpPr>
          <p:spPr>
            <a:xfrm flipH="1">
              <a:off x="7954642" y="1023105"/>
              <a:ext cx="1080653" cy="1867166"/>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p:cNvCxnSpPr>
            <p:nvPr/>
          </p:nvCxnSpPr>
          <p:spPr>
            <a:xfrm flipH="1">
              <a:off x="7710589" y="912605"/>
              <a:ext cx="1057936" cy="1746402"/>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2"/>
            </p:cNvCxnSpPr>
            <p:nvPr/>
          </p:nvCxnSpPr>
          <p:spPr>
            <a:xfrm flipH="1">
              <a:off x="7442025" y="645835"/>
              <a:ext cx="1216000" cy="1821340"/>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09093" y="1696649"/>
              <a:ext cx="1934908" cy="276999"/>
            </a:xfrm>
            <a:prstGeom prst="rect">
              <a:avLst/>
            </a:prstGeom>
            <a:solidFill>
              <a:schemeClr val="bg1"/>
            </a:solidFill>
          </p:spPr>
          <p:txBody>
            <a:bodyPr wrap="square" lIns="0" tIns="0" rIns="0" bIns="0" rtlCol="0">
              <a:spAutoFit/>
            </a:bodyPr>
            <a:lstStyle/>
            <a:p>
              <a:pPr algn="ctr"/>
              <a:r>
                <a:rPr lang="en-US" dirty="0"/>
                <a:t>Sunlight</a:t>
              </a:r>
            </a:p>
          </p:txBody>
        </p:sp>
      </p:grpSp>
      <p:sp>
        <p:nvSpPr>
          <p:cNvPr id="16" name="TextBox 15"/>
          <p:cNvSpPr txBox="1"/>
          <p:nvPr/>
        </p:nvSpPr>
        <p:spPr>
          <a:xfrm>
            <a:off x="8466222" y="4138864"/>
            <a:ext cx="1061509" cy="369332"/>
          </a:xfrm>
          <a:prstGeom prst="rect">
            <a:avLst/>
          </a:prstGeom>
          <a:noFill/>
        </p:spPr>
        <p:txBody>
          <a:bodyPr wrap="none" rtlCol="0">
            <a:spAutoFit/>
          </a:bodyPr>
          <a:lstStyle/>
          <a:p>
            <a:r>
              <a:rPr lang="en-US" dirty="0"/>
              <a:t>BIOMASS</a:t>
            </a:r>
          </a:p>
        </p:txBody>
      </p:sp>
      <p:grpSp>
        <p:nvGrpSpPr>
          <p:cNvPr id="31" name="Group 30"/>
          <p:cNvGrpSpPr/>
          <p:nvPr/>
        </p:nvGrpSpPr>
        <p:grpSpPr>
          <a:xfrm>
            <a:off x="8724901" y="4483101"/>
            <a:ext cx="1403351" cy="1884613"/>
            <a:chOff x="7200900" y="4483100"/>
            <a:chExt cx="1403351" cy="1884613"/>
          </a:xfrm>
        </p:grpSpPr>
        <p:pic>
          <p:nvPicPr>
            <p:cNvPr id="26"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1661" y="6054738"/>
              <a:ext cx="338890" cy="3129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5361" y="6048388"/>
              <a:ext cx="338890" cy="31297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a:off x="7200900" y="4483100"/>
              <a:ext cx="946150" cy="15176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9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6"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01317"/>
            <a:ext cx="9144000" cy="409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00" y="134604"/>
            <a:ext cx="9144000" cy="366713"/>
          </a:xfrm>
          <a:prstGeom prst="rect">
            <a:avLst/>
          </a:prstGeom>
          <a:solidFill>
            <a:schemeClr val="bg1">
              <a:lumMod val="85000"/>
            </a:schemeClr>
          </a:solidFill>
        </p:spPr>
        <p:txBody>
          <a:bodyPr>
            <a:spAutoFit/>
          </a:bodyPr>
          <a:lstStyle/>
          <a:p>
            <a:pPr algn="ctr">
              <a:defRPr/>
            </a:pPr>
            <a:r>
              <a:rPr lang="en-US" dirty="0"/>
              <a:t>Temperature effect on abundance</a:t>
            </a:r>
          </a:p>
        </p:txBody>
      </p:sp>
      <p:sp>
        <p:nvSpPr>
          <p:cNvPr id="4" name="Rectangle 3"/>
          <p:cNvSpPr/>
          <p:nvPr/>
        </p:nvSpPr>
        <p:spPr>
          <a:xfrm>
            <a:off x="1524000" y="4871797"/>
            <a:ext cx="9144000" cy="830997"/>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We know body size is larger at high-colder latitudes, then </a:t>
            </a:r>
            <a:r>
              <a:rPr lang="en-CA" sz="2400" b="1">
                <a:solidFill>
                  <a:srgbClr val="FF0000"/>
                </a:solidFill>
                <a:effectLst>
                  <a:outerShdw blurRad="38100" dist="38100" dir="2700000" algn="tl">
                    <a:srgbClr val="000000">
                      <a:alpha val="43137"/>
                    </a:srgbClr>
                  </a:outerShdw>
                </a:effectLst>
              </a:rPr>
              <a:t>the inverse </a:t>
            </a:r>
            <a:r>
              <a:rPr lang="en-CA" sz="2400" b="1" dirty="0">
                <a:solidFill>
                  <a:srgbClr val="FF0000"/>
                </a:solidFill>
                <a:effectLst>
                  <a:outerShdw blurRad="38100" dist="38100" dir="2700000" algn="tl">
                    <a:srgbClr val="000000">
                      <a:alpha val="43137"/>
                    </a:srgbClr>
                  </a:outerShdw>
                </a:effectLst>
              </a:rPr>
              <a:t>relationship between body size and abundance </a:t>
            </a:r>
            <a:r>
              <a:rPr lang="en-CA" sz="2400" b="1" dirty="0" err="1">
                <a:solidFill>
                  <a:srgbClr val="FF0000"/>
                </a:solidFill>
                <a:effectLst>
                  <a:outerShdw blurRad="38100" dist="38100" dir="2700000" algn="tl">
                    <a:srgbClr val="000000">
                      <a:alpha val="43137"/>
                    </a:srgbClr>
                  </a:outerShdw>
                </a:effectLst>
              </a:rPr>
              <a:t>suggest..what</a:t>
            </a:r>
            <a:r>
              <a:rPr lang="en-CA" sz="2400" b="1" dirty="0">
                <a:solidFill>
                  <a:srgbClr val="FF0000"/>
                </a:solidFill>
                <a:effectLst>
                  <a:outerShdw blurRad="38100" dist="38100" dir="2700000" algn="tl">
                    <a:srgbClr val="000000">
                      <a:alpha val="43137"/>
                    </a:srgbClr>
                  </a:outerShdw>
                </a:effectLst>
              </a:rPr>
              <a:t>?</a:t>
            </a:r>
          </a:p>
        </p:txBody>
      </p:sp>
      <p:sp>
        <p:nvSpPr>
          <p:cNvPr id="6" name="Rectangle 5"/>
          <p:cNvSpPr/>
          <p:nvPr/>
        </p:nvSpPr>
        <p:spPr>
          <a:xfrm>
            <a:off x="1524000" y="5855194"/>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That abundances are larger in the tropics than at high latitudes</a:t>
            </a:r>
          </a:p>
        </p:txBody>
      </p:sp>
    </p:spTree>
    <p:extLst>
      <p:ext uri="{BB962C8B-B14F-4D97-AF65-F5344CB8AC3E}">
        <p14:creationId xmlns:p14="http://schemas.microsoft.com/office/powerpoint/2010/main" val="3021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4" name="Rectangle 3"/>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is related to extinction risk</a:t>
            </a:r>
          </a:p>
        </p:txBody>
      </p:sp>
      <p:grpSp>
        <p:nvGrpSpPr>
          <p:cNvPr id="6" name="Group 5"/>
          <p:cNvGrpSpPr/>
          <p:nvPr/>
        </p:nvGrpSpPr>
        <p:grpSpPr>
          <a:xfrm>
            <a:off x="2384603" y="1181419"/>
            <a:ext cx="9807397" cy="5676581"/>
            <a:chOff x="860603" y="1181418"/>
            <a:chExt cx="9807397" cy="5676581"/>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58" y="1606062"/>
              <a:ext cx="6780308" cy="42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1119266" y="3161287"/>
              <a:ext cx="4329070" cy="369332"/>
            </a:xfrm>
            <a:prstGeom prst="rect">
              <a:avLst/>
            </a:prstGeom>
            <a:noFill/>
          </p:spPr>
          <p:txBody>
            <a:bodyPr wrap="none" rtlCol="0">
              <a:spAutoFit/>
            </a:bodyPr>
            <a:lstStyle/>
            <a:p>
              <a:r>
                <a:rPr lang="en-US" dirty="0"/>
                <a:t>Relation between abundance and extinction</a:t>
              </a:r>
              <a:endParaRPr lang="en-CA" dirty="0"/>
            </a:p>
          </p:txBody>
        </p:sp>
        <p:sp>
          <p:nvSpPr>
            <p:cNvPr id="5" name="TextBox 4"/>
            <p:cNvSpPr txBox="1"/>
            <p:nvPr/>
          </p:nvSpPr>
          <p:spPr>
            <a:xfrm>
              <a:off x="7573242" y="6488667"/>
              <a:ext cx="3094758" cy="369332"/>
            </a:xfrm>
            <a:prstGeom prst="rect">
              <a:avLst/>
            </a:prstGeom>
            <a:noFill/>
          </p:spPr>
          <p:txBody>
            <a:bodyPr wrap="none" rtlCol="0">
              <a:spAutoFit/>
            </a:bodyPr>
            <a:lstStyle/>
            <a:p>
              <a:r>
                <a:rPr lang="en-US" dirty="0"/>
                <a:t>Payne et al., </a:t>
              </a:r>
              <a:r>
                <a:rPr lang="en-US" dirty="0" err="1"/>
                <a:t>Paleobiology</a:t>
              </a:r>
              <a:r>
                <a:rPr lang="en-US" dirty="0"/>
                <a:t> 2011</a:t>
              </a:r>
              <a:endParaRPr lang="en-CA" dirty="0"/>
            </a:p>
          </p:txBody>
        </p:sp>
      </p:grpSp>
    </p:spTree>
    <p:extLst>
      <p:ext uri="{BB962C8B-B14F-4D97-AF65-F5344CB8AC3E}">
        <p14:creationId xmlns:p14="http://schemas.microsoft.com/office/powerpoint/2010/main" val="34142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4"/>
          <p:cNvSpPr txBox="1">
            <a:spLocks noChangeArrowheads="1"/>
          </p:cNvSpPr>
          <p:nvPr/>
        </p:nvSpPr>
        <p:spPr bwMode="auto">
          <a:xfrm>
            <a:off x="1107830" y="739647"/>
            <a:ext cx="110841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solidFill>
                  <a:srgbClr val="FF0000"/>
                </a:solidFill>
              </a:rPr>
              <a:t>Some ~3000 monitored populations have declined about 40% between 1970 and 2000</a:t>
            </a:r>
          </a:p>
          <a:p>
            <a:endParaRPr lang="en-US" sz="2400" dirty="0"/>
          </a:p>
          <a:p>
            <a:r>
              <a:rPr lang="en-US" sz="2400" i="1" dirty="0"/>
              <a:t>- Inland water species declined by 50%</a:t>
            </a:r>
          </a:p>
          <a:p>
            <a:r>
              <a:rPr lang="en-US" sz="2400" i="1" dirty="0"/>
              <a:t>- Marine and terrestrial species declined by  30%</a:t>
            </a:r>
          </a:p>
          <a:p>
            <a:endParaRPr lang="en-US" sz="2400" dirty="0"/>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924" y="2308829"/>
            <a:ext cx="4712676" cy="468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6" name="Rectangle 5"/>
          <p:cNvSpPr/>
          <p:nvPr/>
        </p:nvSpPr>
        <p:spPr>
          <a:xfrm>
            <a:off x="6640024" y="3722882"/>
            <a:ext cx="4731361" cy="1200329"/>
          </a:xfrm>
          <a:prstGeom prst="rect">
            <a:avLst/>
          </a:prstGeom>
        </p:spPr>
        <p:txBody>
          <a:bodyPr wrap="square">
            <a:spAutoFit/>
          </a:bodyPr>
          <a:lstStyle/>
          <a:p>
            <a:pPr algn="ctr"/>
            <a:r>
              <a:rPr lang="en-CA" sz="3600" b="1" dirty="0">
                <a:solidFill>
                  <a:srgbClr val="FF0000"/>
                </a:solidFill>
                <a:effectLst>
                  <a:outerShdw blurRad="38100" dist="38100" dir="2700000" algn="tl">
                    <a:srgbClr val="000000">
                      <a:alpha val="43137"/>
                    </a:srgbClr>
                  </a:outerShdw>
                </a:effectLst>
              </a:rPr>
              <a:t>Worrisome signs about extinction risk</a:t>
            </a:r>
          </a:p>
        </p:txBody>
      </p:sp>
    </p:spTree>
    <p:extLst>
      <p:ext uri="{BB962C8B-B14F-4D97-AF65-F5344CB8AC3E}">
        <p14:creationId xmlns:p14="http://schemas.microsoft.com/office/powerpoint/2010/main" val="14474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0" y="228600"/>
            <a:ext cx="9144000" cy="336550"/>
          </a:xfrm>
          <a:prstGeom prst="rect">
            <a:avLst/>
          </a:prstGeom>
          <a:solidFill>
            <a:schemeClr val="bg1">
              <a:lumMod val="7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dirty="0"/>
              <a:t>What determines the size of a population?</a:t>
            </a:r>
          </a:p>
        </p:txBody>
      </p:sp>
      <p:grpSp>
        <p:nvGrpSpPr>
          <p:cNvPr id="5130" name="Group 10"/>
          <p:cNvGrpSpPr>
            <a:grpSpLocks/>
          </p:cNvGrpSpPr>
          <p:nvPr/>
        </p:nvGrpSpPr>
        <p:grpSpPr bwMode="auto">
          <a:xfrm>
            <a:off x="1905001" y="2430464"/>
            <a:ext cx="1985963" cy="1563687"/>
            <a:chOff x="240" y="1531"/>
            <a:chExt cx="1251" cy="985"/>
          </a:xfrm>
        </p:grpSpPr>
        <p:sp>
          <p:nvSpPr>
            <p:cNvPr id="10" name="Down Arrow 9"/>
            <p:cNvSpPr/>
            <p:nvPr/>
          </p:nvSpPr>
          <p:spPr>
            <a:xfrm rot="19983334">
              <a:off x="750" y="1531"/>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5" name="TextBox 8"/>
            <p:cNvSpPr txBox="1">
              <a:spLocks noChangeArrowheads="1"/>
            </p:cNvSpPr>
            <p:nvPr/>
          </p:nvSpPr>
          <p:spPr bwMode="auto">
            <a:xfrm>
              <a:off x="240" y="1872"/>
              <a:ext cx="1251"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Input of individuals</a:t>
              </a:r>
            </a:p>
          </p:txBody>
        </p:sp>
      </p:grpSp>
      <p:grpSp>
        <p:nvGrpSpPr>
          <p:cNvPr id="5131" name="Group 11"/>
          <p:cNvGrpSpPr>
            <a:grpSpLocks/>
          </p:cNvGrpSpPr>
          <p:nvPr/>
        </p:nvGrpSpPr>
        <p:grpSpPr bwMode="auto">
          <a:xfrm>
            <a:off x="6934201" y="2185989"/>
            <a:ext cx="2157413" cy="1563687"/>
            <a:chOff x="3408" y="1377"/>
            <a:chExt cx="1359" cy="985"/>
          </a:xfrm>
        </p:grpSpPr>
        <p:sp>
          <p:nvSpPr>
            <p:cNvPr id="11" name="Down Arrow 10"/>
            <p:cNvSpPr/>
            <p:nvPr/>
          </p:nvSpPr>
          <p:spPr>
            <a:xfrm rot="12964957">
              <a:off x="4010" y="1377"/>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7" name="TextBox 11"/>
            <p:cNvSpPr txBox="1">
              <a:spLocks noChangeArrowheads="1"/>
            </p:cNvSpPr>
            <p:nvPr/>
          </p:nvSpPr>
          <p:spPr bwMode="auto">
            <a:xfrm>
              <a:off x="3408" y="1776"/>
              <a:ext cx="1359"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Output of individuals</a:t>
              </a:r>
            </a:p>
          </p:txBody>
        </p:sp>
      </p:grpSp>
      <p:sp>
        <p:nvSpPr>
          <p:cNvPr id="13" name="TextBox 12"/>
          <p:cNvSpPr txBox="1"/>
          <p:nvPr/>
        </p:nvSpPr>
        <p:spPr>
          <a:xfrm>
            <a:off x="3886200" y="2971800"/>
            <a:ext cx="947738" cy="369332"/>
          </a:xfrm>
          <a:prstGeom prst="rect">
            <a:avLst/>
          </a:prstGeom>
          <a:solidFill>
            <a:schemeClr val="bg1">
              <a:lumMod val="85000"/>
            </a:schemeClr>
          </a:solidFill>
        </p:spPr>
        <p:txBody>
          <a:bodyPr>
            <a:spAutoFit/>
          </a:bodyPr>
          <a:lstStyle/>
          <a:p>
            <a:pPr>
              <a:defRPr/>
            </a:pPr>
            <a:r>
              <a:rPr lang="en-US" sz="900" dirty="0"/>
              <a:t>Natality</a:t>
            </a:r>
          </a:p>
          <a:p>
            <a:pPr>
              <a:defRPr/>
            </a:pPr>
            <a:r>
              <a:rPr lang="en-US" sz="900" dirty="0"/>
              <a:t>Immigration</a:t>
            </a:r>
          </a:p>
        </p:txBody>
      </p:sp>
      <p:sp>
        <p:nvSpPr>
          <p:cNvPr id="14" name="TextBox 13"/>
          <p:cNvSpPr txBox="1"/>
          <p:nvPr/>
        </p:nvSpPr>
        <p:spPr>
          <a:xfrm>
            <a:off x="9110664" y="2819400"/>
            <a:ext cx="947737" cy="369332"/>
          </a:xfrm>
          <a:prstGeom prst="rect">
            <a:avLst/>
          </a:prstGeom>
          <a:solidFill>
            <a:schemeClr val="bg1">
              <a:lumMod val="85000"/>
            </a:schemeClr>
          </a:solidFill>
        </p:spPr>
        <p:txBody>
          <a:bodyPr>
            <a:spAutoFit/>
          </a:bodyPr>
          <a:lstStyle/>
          <a:p>
            <a:pPr>
              <a:defRPr/>
            </a:pPr>
            <a:r>
              <a:rPr lang="en-US" sz="900" dirty="0"/>
              <a:t>Mortality</a:t>
            </a:r>
          </a:p>
          <a:p>
            <a:pPr>
              <a:defRPr/>
            </a:pPr>
            <a:r>
              <a:rPr lang="en-US" sz="900" dirty="0"/>
              <a:t>Migration</a:t>
            </a:r>
          </a:p>
        </p:txBody>
      </p:sp>
    </p:spTree>
    <p:extLst>
      <p:ext uri="{BB962C8B-B14F-4D97-AF65-F5344CB8AC3E}">
        <p14:creationId xmlns:p14="http://schemas.microsoft.com/office/powerpoint/2010/main" val="418500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Effect transition="in" filter="wipe(up)">
                                      <p:cBhvr>
                                        <p:cTn id="7" dur="500"/>
                                        <p:tgtEl>
                                          <p:spTgt spid="5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131"/>
                                        </p:tgtEl>
                                        <p:attrNameLst>
                                          <p:attrName>style.visibility</p:attrName>
                                        </p:attrNameLst>
                                      </p:cBhvr>
                                      <p:to>
                                        <p:strVal val="visible"/>
                                      </p:to>
                                    </p:set>
                                    <p:animEffect transition="in" filter="wipe(down)">
                                      <p:cBhvr>
                                        <p:cTn id="12" dur="500"/>
                                        <p:tgtEl>
                                          <p:spTgt spid="5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In summary</a:t>
            </a:r>
          </a:p>
        </p:txBody>
      </p:sp>
      <p:grpSp>
        <p:nvGrpSpPr>
          <p:cNvPr id="31" name="Group 30">
            <a:extLst>
              <a:ext uri="{FF2B5EF4-FFF2-40B4-BE49-F238E27FC236}">
                <a16:creationId xmlns:a16="http://schemas.microsoft.com/office/drawing/2014/main" id="{0D48CE17-3691-4281-BF9C-CC2F3AC9C220}"/>
              </a:ext>
            </a:extLst>
          </p:cNvPr>
          <p:cNvGrpSpPr/>
          <p:nvPr/>
        </p:nvGrpSpPr>
        <p:grpSpPr>
          <a:xfrm>
            <a:off x="4834017" y="2346207"/>
            <a:ext cx="2165433" cy="1084262"/>
            <a:chOff x="3521033" y="2299315"/>
            <a:chExt cx="2165433" cy="1084262"/>
          </a:xfrm>
        </p:grpSpPr>
        <p:sp>
          <p:nvSpPr>
            <p:cNvPr id="34" name="Rectangle 3">
              <a:extLst>
                <a:ext uri="{FF2B5EF4-FFF2-40B4-BE49-F238E27FC236}">
                  <a16:creationId xmlns:a16="http://schemas.microsoft.com/office/drawing/2014/main" id="{654B2A00-60E3-44B3-846C-8A2BB12C3E59}"/>
                </a:ext>
              </a:extLst>
            </p:cNvPr>
            <p:cNvSpPr>
              <a:spLocks noChangeArrowheads="1"/>
            </p:cNvSpPr>
            <p:nvPr/>
          </p:nvSpPr>
          <p:spPr bwMode="auto">
            <a:xfrm>
              <a:off x="3521033" y="2299315"/>
              <a:ext cx="2165433" cy="1084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a:p>
          </p:txBody>
        </p:sp>
        <p:sp>
          <p:nvSpPr>
            <p:cNvPr id="35" name="Text Box 4">
              <a:extLst>
                <a:ext uri="{FF2B5EF4-FFF2-40B4-BE49-F238E27FC236}">
                  <a16:creationId xmlns:a16="http://schemas.microsoft.com/office/drawing/2014/main" id="{5B3875F2-8EE1-416C-A369-950E47FE7644}"/>
                </a:ext>
              </a:extLst>
            </p:cNvPr>
            <p:cNvSpPr txBox="1">
              <a:spLocks noChangeArrowheads="1"/>
            </p:cNvSpPr>
            <p:nvPr/>
          </p:nvSpPr>
          <p:spPr bwMode="auto">
            <a:xfrm>
              <a:off x="3823986" y="2636910"/>
              <a:ext cx="1601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NZ" dirty="0">
                  <a:latin typeface="Times New Roman" pitchFamily="80" charset="0"/>
                </a:rPr>
                <a:t>Population size</a:t>
              </a:r>
            </a:p>
          </p:txBody>
        </p:sp>
      </p:grpSp>
      <p:sp>
        <p:nvSpPr>
          <p:cNvPr id="36" name="AutoShape 5">
            <a:extLst>
              <a:ext uri="{FF2B5EF4-FFF2-40B4-BE49-F238E27FC236}">
                <a16:creationId xmlns:a16="http://schemas.microsoft.com/office/drawing/2014/main" id="{1A6E839F-2E58-4748-9F16-1E05E842E4C5}"/>
              </a:ext>
            </a:extLst>
          </p:cNvPr>
          <p:cNvSpPr>
            <a:spLocks noChangeArrowheads="1"/>
          </p:cNvSpPr>
          <p:nvPr/>
        </p:nvSpPr>
        <p:spPr bwMode="auto">
          <a:xfrm>
            <a:off x="3412912" y="1654557"/>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7" name="Text Box 6">
            <a:extLst>
              <a:ext uri="{FF2B5EF4-FFF2-40B4-BE49-F238E27FC236}">
                <a16:creationId xmlns:a16="http://schemas.microsoft.com/office/drawing/2014/main" id="{1CD2F3BE-A1E2-4C9D-85CD-5D97EA2AA513}"/>
              </a:ext>
            </a:extLst>
          </p:cNvPr>
          <p:cNvSpPr txBox="1">
            <a:spLocks noChangeArrowheads="1"/>
          </p:cNvSpPr>
          <p:nvPr/>
        </p:nvSpPr>
        <p:spPr bwMode="auto">
          <a:xfrm>
            <a:off x="3052549" y="1265455"/>
            <a:ext cx="273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Natality: recruitment</a:t>
            </a:r>
          </a:p>
        </p:txBody>
      </p:sp>
      <p:sp>
        <p:nvSpPr>
          <p:cNvPr id="38" name="AutoShape 7">
            <a:extLst>
              <a:ext uri="{FF2B5EF4-FFF2-40B4-BE49-F238E27FC236}">
                <a16:creationId xmlns:a16="http://schemas.microsoft.com/office/drawing/2014/main" id="{6FDC456D-3616-44D9-87A9-45A6DA5A9D3A}"/>
              </a:ext>
            </a:extLst>
          </p:cNvPr>
          <p:cNvSpPr>
            <a:spLocks noChangeArrowheads="1"/>
          </p:cNvSpPr>
          <p:nvPr/>
        </p:nvSpPr>
        <p:spPr bwMode="auto">
          <a:xfrm>
            <a:off x="6525999" y="1522210"/>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9" name="Text Box 8">
            <a:extLst>
              <a:ext uri="{FF2B5EF4-FFF2-40B4-BE49-F238E27FC236}">
                <a16:creationId xmlns:a16="http://schemas.microsoft.com/office/drawing/2014/main" id="{21B65A3F-5FE7-4412-9126-7CF11D4C74FA}"/>
              </a:ext>
            </a:extLst>
          </p:cNvPr>
          <p:cNvSpPr txBox="1">
            <a:spLocks noChangeArrowheads="1"/>
          </p:cNvSpPr>
          <p:nvPr/>
        </p:nvSpPr>
        <p:spPr bwMode="auto">
          <a:xfrm>
            <a:off x="6795874" y="1157172"/>
            <a:ext cx="133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Mortality</a:t>
            </a:r>
          </a:p>
        </p:txBody>
      </p:sp>
      <p:sp>
        <p:nvSpPr>
          <p:cNvPr id="40" name="AutoShape 9">
            <a:extLst>
              <a:ext uri="{FF2B5EF4-FFF2-40B4-BE49-F238E27FC236}">
                <a16:creationId xmlns:a16="http://schemas.microsoft.com/office/drawing/2014/main" id="{05DDAF91-0C41-42CD-B5AC-766C3F0E33F1}"/>
              </a:ext>
            </a:extLst>
          </p:cNvPr>
          <p:cNvSpPr>
            <a:spLocks noChangeArrowheads="1"/>
          </p:cNvSpPr>
          <p:nvPr/>
        </p:nvSpPr>
        <p:spPr bwMode="auto">
          <a:xfrm flipV="1">
            <a:off x="6557749" y="3268210"/>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1" name="AutoShape 10">
            <a:extLst>
              <a:ext uri="{FF2B5EF4-FFF2-40B4-BE49-F238E27FC236}">
                <a16:creationId xmlns:a16="http://schemas.microsoft.com/office/drawing/2014/main" id="{0D19DB88-3E30-4F9B-96F5-C5C0C4B4BEDD}"/>
              </a:ext>
            </a:extLst>
          </p:cNvPr>
          <p:cNvSpPr>
            <a:spLocks noChangeArrowheads="1"/>
          </p:cNvSpPr>
          <p:nvPr/>
        </p:nvSpPr>
        <p:spPr bwMode="auto">
          <a:xfrm flipV="1">
            <a:off x="3412912" y="3227603"/>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2" name="Text Box 11">
            <a:extLst>
              <a:ext uri="{FF2B5EF4-FFF2-40B4-BE49-F238E27FC236}">
                <a16:creationId xmlns:a16="http://schemas.microsoft.com/office/drawing/2014/main" id="{107EA989-B012-4661-BF69-630EDD55DBFE}"/>
              </a:ext>
            </a:extLst>
          </p:cNvPr>
          <p:cNvSpPr txBox="1">
            <a:spLocks noChangeArrowheads="1"/>
          </p:cNvSpPr>
          <p:nvPr/>
        </p:nvSpPr>
        <p:spPr bwMode="auto">
          <a:xfrm>
            <a:off x="3547849" y="394039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Immigration</a:t>
            </a:r>
          </a:p>
        </p:txBody>
      </p:sp>
      <p:sp>
        <p:nvSpPr>
          <p:cNvPr id="43" name="Text Box 12">
            <a:extLst>
              <a:ext uri="{FF2B5EF4-FFF2-40B4-BE49-F238E27FC236}">
                <a16:creationId xmlns:a16="http://schemas.microsoft.com/office/drawing/2014/main" id="{B3C67791-9E0A-4287-87BF-9E37D72C0E57}"/>
              </a:ext>
            </a:extLst>
          </p:cNvPr>
          <p:cNvSpPr txBox="1">
            <a:spLocks noChangeArrowheads="1"/>
          </p:cNvSpPr>
          <p:nvPr/>
        </p:nvSpPr>
        <p:spPr bwMode="auto">
          <a:xfrm>
            <a:off x="6783174" y="3980997"/>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Emigration</a:t>
            </a:r>
          </a:p>
        </p:txBody>
      </p:sp>
      <p:grpSp>
        <p:nvGrpSpPr>
          <p:cNvPr id="44" name="Group 43">
            <a:extLst>
              <a:ext uri="{FF2B5EF4-FFF2-40B4-BE49-F238E27FC236}">
                <a16:creationId xmlns:a16="http://schemas.microsoft.com/office/drawing/2014/main" id="{E6C60B5D-99DA-4F38-A321-DA4EAEA6DC03}"/>
              </a:ext>
            </a:extLst>
          </p:cNvPr>
          <p:cNvGrpSpPr/>
          <p:nvPr/>
        </p:nvGrpSpPr>
        <p:grpSpPr>
          <a:xfrm>
            <a:off x="1279792" y="700246"/>
            <a:ext cx="9177192" cy="724618"/>
            <a:chOff x="-33192" y="653354"/>
            <a:chExt cx="9177192" cy="724618"/>
          </a:xfrm>
        </p:grpSpPr>
        <p:sp>
          <p:nvSpPr>
            <p:cNvPr id="45" name="TextBox 44">
              <a:extLst>
                <a:ext uri="{FF2B5EF4-FFF2-40B4-BE49-F238E27FC236}">
                  <a16:creationId xmlns:a16="http://schemas.microsoft.com/office/drawing/2014/main" id="{8042F7D3-8574-4B7F-822C-BFF3D4A4DF7B}"/>
                </a:ext>
              </a:extLst>
            </p:cNvPr>
            <p:cNvSpPr txBox="1"/>
            <p:nvPr/>
          </p:nvSpPr>
          <p:spPr>
            <a:xfrm>
              <a:off x="-33192" y="653354"/>
              <a:ext cx="9177192" cy="338554"/>
            </a:xfrm>
            <a:prstGeom prst="rect">
              <a:avLst/>
            </a:prstGeom>
            <a:noFill/>
          </p:spPr>
          <p:txBody>
            <a:bodyPr wrap="none" rtlCol="0">
              <a:spAutoFit/>
            </a:bodyPr>
            <a:lstStyle/>
            <a:p>
              <a:r>
                <a:rPr lang="en-US" sz="1600" dirty="0"/>
                <a:t>Ecological factors and density independent factors (tolerances to environmental factors, habitat quality, </a:t>
              </a:r>
              <a:r>
                <a:rPr lang="en-US" sz="1600" dirty="0" err="1"/>
                <a:t>etc</a:t>
              </a:r>
              <a:r>
                <a:rPr lang="en-US" sz="1600" dirty="0"/>
                <a:t>)</a:t>
              </a:r>
              <a:endParaRPr lang="en-CA" sz="1600" dirty="0"/>
            </a:p>
          </p:txBody>
        </p:sp>
        <p:sp>
          <p:nvSpPr>
            <p:cNvPr id="46" name="Freeform 2">
              <a:extLst>
                <a:ext uri="{FF2B5EF4-FFF2-40B4-BE49-F238E27FC236}">
                  <a16:creationId xmlns:a16="http://schemas.microsoft.com/office/drawing/2014/main" id="{2BF5CEE8-6D41-4B10-8FBC-B454B5823B2E}"/>
                </a:ext>
              </a:extLst>
            </p:cNvPr>
            <p:cNvSpPr/>
            <p:nvPr/>
          </p:nvSpPr>
          <p:spPr>
            <a:xfrm>
              <a:off x="3780177" y="95218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reeform 17">
              <a:extLst>
                <a:ext uri="{FF2B5EF4-FFF2-40B4-BE49-F238E27FC236}">
                  <a16:creationId xmlns:a16="http://schemas.microsoft.com/office/drawing/2014/main" id="{78EDA98A-1FD6-4653-B0A9-DA6A0C6BDDFA}"/>
                </a:ext>
              </a:extLst>
            </p:cNvPr>
            <p:cNvSpPr/>
            <p:nvPr/>
          </p:nvSpPr>
          <p:spPr>
            <a:xfrm flipH="1">
              <a:off x="4744953" y="96552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37BCE094-A6AD-4B4D-880F-BACA6380C603}"/>
              </a:ext>
            </a:extLst>
          </p:cNvPr>
          <p:cNvGrpSpPr/>
          <p:nvPr/>
        </p:nvGrpSpPr>
        <p:grpSpPr>
          <a:xfrm>
            <a:off x="4559247" y="4036111"/>
            <a:ext cx="2618281" cy="740058"/>
            <a:chOff x="3246263" y="3989219"/>
            <a:chExt cx="2618281" cy="740058"/>
          </a:xfrm>
        </p:grpSpPr>
        <p:sp>
          <p:nvSpPr>
            <p:cNvPr id="49" name="TextBox 48">
              <a:extLst>
                <a:ext uri="{FF2B5EF4-FFF2-40B4-BE49-F238E27FC236}">
                  <a16:creationId xmlns:a16="http://schemas.microsoft.com/office/drawing/2014/main" id="{3F30A1DA-F4E0-4E1B-A427-B05AB5802ADC}"/>
                </a:ext>
              </a:extLst>
            </p:cNvPr>
            <p:cNvSpPr txBox="1"/>
            <p:nvPr/>
          </p:nvSpPr>
          <p:spPr>
            <a:xfrm>
              <a:off x="3246263" y="4390723"/>
              <a:ext cx="2618281" cy="338554"/>
            </a:xfrm>
            <a:prstGeom prst="rect">
              <a:avLst/>
            </a:prstGeom>
            <a:noFill/>
          </p:spPr>
          <p:txBody>
            <a:bodyPr wrap="none" rtlCol="0">
              <a:spAutoFit/>
            </a:bodyPr>
            <a:lstStyle/>
            <a:p>
              <a:r>
                <a:rPr lang="en-US" sz="1600" dirty="0"/>
                <a:t>Size and isolation of habitats</a:t>
              </a:r>
              <a:endParaRPr lang="en-CA" sz="1600" dirty="0"/>
            </a:p>
          </p:txBody>
        </p:sp>
        <p:sp>
          <p:nvSpPr>
            <p:cNvPr id="50" name="Freeform 21">
              <a:extLst>
                <a:ext uri="{FF2B5EF4-FFF2-40B4-BE49-F238E27FC236}">
                  <a16:creationId xmlns:a16="http://schemas.microsoft.com/office/drawing/2014/main" id="{1D97C608-495F-4B71-BE71-A7915B92A527}"/>
                </a:ext>
              </a:extLst>
            </p:cNvPr>
            <p:cNvSpPr/>
            <p:nvPr/>
          </p:nvSpPr>
          <p:spPr>
            <a:xfrm flipV="1">
              <a:off x="3660070" y="398921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reeform 22">
              <a:extLst>
                <a:ext uri="{FF2B5EF4-FFF2-40B4-BE49-F238E27FC236}">
                  <a16:creationId xmlns:a16="http://schemas.microsoft.com/office/drawing/2014/main" id="{4CC742D4-824D-4BCD-AF86-DE48559334DE}"/>
                </a:ext>
              </a:extLst>
            </p:cNvPr>
            <p:cNvSpPr/>
            <p:nvPr/>
          </p:nvSpPr>
          <p:spPr>
            <a:xfrm flipH="1" flipV="1">
              <a:off x="4624846" y="400255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 name="Rectangle 51">
            <a:extLst>
              <a:ext uri="{FF2B5EF4-FFF2-40B4-BE49-F238E27FC236}">
                <a16:creationId xmlns:a16="http://schemas.microsoft.com/office/drawing/2014/main" id="{35FBA973-3C3B-4FEC-B877-54993ACDAACC}"/>
              </a:ext>
            </a:extLst>
          </p:cNvPr>
          <p:cNvSpPr/>
          <p:nvPr/>
        </p:nvSpPr>
        <p:spPr>
          <a:xfrm>
            <a:off x="1685967" y="4955048"/>
            <a:ext cx="8530389" cy="461665"/>
          </a:xfrm>
          <a:prstGeom prst="rect">
            <a:avLst/>
          </a:prstGeom>
        </p:spPr>
        <p:txBody>
          <a:bodyPr wrap="square">
            <a:spAutoFit/>
          </a:bodyPr>
          <a:lstStyle/>
          <a:p>
            <a:r>
              <a:rPr lang="en-CA" sz="2400" b="1" dirty="0">
                <a:solidFill>
                  <a:srgbClr val="FF0000"/>
                </a:solidFill>
                <a:effectLst>
                  <a:outerShdw blurRad="38100" dist="38100" dir="2700000" algn="tl">
                    <a:srgbClr val="000000">
                      <a:alpha val="43137"/>
                    </a:srgbClr>
                  </a:outerShdw>
                </a:effectLst>
              </a:rPr>
              <a:t>Patterns: 					          Causes:</a:t>
            </a:r>
          </a:p>
        </p:txBody>
      </p:sp>
      <p:sp>
        <p:nvSpPr>
          <p:cNvPr id="53" name="Rectangle 52">
            <a:extLst>
              <a:ext uri="{FF2B5EF4-FFF2-40B4-BE49-F238E27FC236}">
                <a16:creationId xmlns:a16="http://schemas.microsoft.com/office/drawing/2014/main" id="{8F0E2F0F-951F-4A3D-AC83-A8EBCFC10FD3}"/>
              </a:ext>
            </a:extLst>
          </p:cNvPr>
          <p:cNvSpPr/>
          <p:nvPr/>
        </p:nvSpPr>
        <p:spPr>
          <a:xfrm>
            <a:off x="1719054" y="5416713"/>
            <a:ext cx="5296903" cy="1169551"/>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1. Most species are rare.</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2. The larger the abundance the broader the geographical distribution.</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3. The larger the abundance the larger the body size.</a:t>
            </a:r>
            <a:endParaRPr lang="en-CA" sz="1400" dirty="0">
              <a:solidFill>
                <a:srgbClr val="FF0000"/>
              </a:solidFill>
              <a:effectLst>
                <a:outerShdw blurRad="38100" dist="38100" dir="2700000" algn="tl">
                  <a:srgbClr val="000000">
                    <a:alpha val="43137"/>
                  </a:srgbClr>
                </a:outerShdw>
              </a:effectLst>
            </a:endParaRPr>
          </a:p>
        </p:txBody>
      </p:sp>
      <p:grpSp>
        <p:nvGrpSpPr>
          <p:cNvPr id="54" name="Group 53">
            <a:extLst>
              <a:ext uri="{FF2B5EF4-FFF2-40B4-BE49-F238E27FC236}">
                <a16:creationId xmlns:a16="http://schemas.microsoft.com/office/drawing/2014/main" id="{E852AA06-B445-442C-8F12-E92BFC3CF94C}"/>
              </a:ext>
            </a:extLst>
          </p:cNvPr>
          <p:cNvGrpSpPr/>
          <p:nvPr/>
        </p:nvGrpSpPr>
        <p:grpSpPr>
          <a:xfrm>
            <a:off x="3666462" y="5416713"/>
            <a:ext cx="6922874" cy="307777"/>
            <a:chOff x="2221126" y="5718749"/>
            <a:chExt cx="6922874" cy="307777"/>
          </a:xfrm>
        </p:grpSpPr>
        <p:sp>
          <p:nvSpPr>
            <p:cNvPr id="55" name="Freeform 26">
              <a:extLst>
                <a:ext uri="{FF2B5EF4-FFF2-40B4-BE49-F238E27FC236}">
                  <a16:creationId xmlns:a16="http://schemas.microsoft.com/office/drawing/2014/main" id="{501D2645-C52A-481F-ABC8-082CACA0395A}"/>
                </a:ext>
              </a:extLst>
            </p:cNvPr>
            <p:cNvSpPr/>
            <p:nvPr/>
          </p:nvSpPr>
          <p:spPr>
            <a:xfrm flipV="1">
              <a:off x="2221126" y="5898042"/>
              <a:ext cx="4251159"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69426F7B-D2F6-49AA-8B26-71EF9957894A}"/>
                </a:ext>
              </a:extLst>
            </p:cNvPr>
            <p:cNvSpPr/>
            <p:nvPr/>
          </p:nvSpPr>
          <p:spPr>
            <a:xfrm>
              <a:off x="6436189" y="5718749"/>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Niche and neutral theory</a:t>
              </a:r>
              <a:endParaRPr lang="en-CA" sz="1400" dirty="0">
                <a:solidFill>
                  <a:srgbClr val="FF0000"/>
                </a:solidFill>
                <a:effectLst>
                  <a:outerShdw blurRad="38100" dist="38100" dir="2700000" algn="tl">
                    <a:srgbClr val="000000">
                      <a:alpha val="43137"/>
                    </a:srgbClr>
                  </a:outerShdw>
                </a:effectLst>
              </a:endParaRPr>
            </a:p>
          </p:txBody>
        </p:sp>
      </p:grpSp>
      <p:cxnSp>
        <p:nvCxnSpPr>
          <p:cNvPr id="57" name="Straight Arrow Connector 56">
            <a:extLst>
              <a:ext uri="{FF2B5EF4-FFF2-40B4-BE49-F238E27FC236}">
                <a16:creationId xmlns:a16="http://schemas.microsoft.com/office/drawing/2014/main" id="{F59E901A-4626-477B-9928-7A0391CC635A}"/>
              </a:ext>
            </a:extLst>
          </p:cNvPr>
          <p:cNvCxnSpPr/>
          <p:nvPr/>
        </p:nvCxnSpPr>
        <p:spPr>
          <a:xfrm flipV="1">
            <a:off x="6967829" y="5724491"/>
            <a:ext cx="997200" cy="27699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8A6009-2C8E-4B55-BB77-B3F92FAF9FA0}"/>
              </a:ext>
            </a:extLst>
          </p:cNvPr>
          <p:cNvGrpSpPr/>
          <p:nvPr/>
        </p:nvGrpSpPr>
        <p:grpSpPr>
          <a:xfrm>
            <a:off x="5662024" y="6278487"/>
            <a:ext cx="4937876" cy="307777"/>
            <a:chOff x="4206124" y="6155083"/>
            <a:chExt cx="4937876" cy="307777"/>
          </a:xfrm>
        </p:grpSpPr>
        <p:sp>
          <p:nvSpPr>
            <p:cNvPr id="59" name="Rectangle 58">
              <a:extLst>
                <a:ext uri="{FF2B5EF4-FFF2-40B4-BE49-F238E27FC236}">
                  <a16:creationId xmlns:a16="http://schemas.microsoft.com/office/drawing/2014/main" id="{5763E326-09F6-4596-A8D2-A7E143927534}"/>
                </a:ext>
              </a:extLst>
            </p:cNvPr>
            <p:cNvSpPr/>
            <p:nvPr/>
          </p:nvSpPr>
          <p:spPr>
            <a:xfrm>
              <a:off x="6436189" y="6155083"/>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Resource use</a:t>
              </a:r>
              <a:endParaRPr lang="en-CA" sz="1400" dirty="0">
                <a:solidFill>
                  <a:srgbClr val="FF0000"/>
                </a:solidFill>
                <a:effectLst>
                  <a:outerShdw blurRad="38100" dist="38100" dir="2700000" algn="tl">
                    <a:srgbClr val="000000">
                      <a:alpha val="43137"/>
                    </a:srgbClr>
                  </a:outerShdw>
                </a:effectLst>
              </a:endParaRPr>
            </a:p>
          </p:txBody>
        </p:sp>
        <p:sp>
          <p:nvSpPr>
            <p:cNvPr id="60" name="Freeform 32">
              <a:extLst>
                <a:ext uri="{FF2B5EF4-FFF2-40B4-BE49-F238E27FC236}">
                  <a16:creationId xmlns:a16="http://schemas.microsoft.com/office/drawing/2014/main" id="{46591A7B-0F6E-4F70-A9E0-BCE11B260547}"/>
                </a:ext>
              </a:extLst>
            </p:cNvPr>
            <p:cNvSpPr/>
            <p:nvPr/>
          </p:nvSpPr>
          <p:spPr>
            <a:xfrm>
              <a:off x="4206124" y="6320885"/>
              <a:ext cx="2268000"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259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40" grpId="0" animBg="1"/>
      <p:bldP spid="41" grpId="0" animBg="1"/>
      <p:bldP spid="42" grpId="0"/>
      <p:bldP spid="43"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No controls on population growth</a:t>
            </a:r>
          </a:p>
        </p:txBody>
      </p:sp>
      <p:sp>
        <p:nvSpPr>
          <p:cNvPr id="6147" name="TextBox 5"/>
          <p:cNvSpPr txBox="1">
            <a:spLocks noChangeArrowheads="1"/>
          </p:cNvSpPr>
          <p:nvPr/>
        </p:nvSpPr>
        <p:spPr bwMode="auto">
          <a:xfrm>
            <a:off x="1579160" y="1811217"/>
            <a:ext cx="473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Population size (N) </a:t>
            </a:r>
            <a:r>
              <a:rPr lang="en-US" sz="2400" baseline="-25000" dirty="0"/>
              <a:t>(</a:t>
            </a:r>
            <a:r>
              <a:rPr lang="en-US" sz="2400" baseline="-25000" dirty="0" err="1"/>
              <a:t>t+1</a:t>
            </a:r>
            <a:r>
              <a:rPr lang="en-US" sz="2400" baseline="-25000" dirty="0"/>
              <a:t>) </a:t>
            </a:r>
            <a:r>
              <a:rPr lang="en-US" sz="2400" dirty="0"/>
              <a:t>= N</a:t>
            </a:r>
            <a:r>
              <a:rPr lang="en-US" sz="2400" baseline="-25000" dirty="0"/>
              <a:t>(t)</a:t>
            </a:r>
            <a:r>
              <a:rPr lang="en-US" sz="2400" dirty="0"/>
              <a:t> + N</a:t>
            </a:r>
            <a:r>
              <a:rPr lang="en-US" sz="2400" baseline="-25000" dirty="0"/>
              <a:t>(t)</a:t>
            </a:r>
            <a:r>
              <a:rPr lang="en-US" sz="2400" dirty="0"/>
              <a:t> * r</a:t>
            </a:r>
          </a:p>
        </p:txBody>
      </p:sp>
      <p:sp>
        <p:nvSpPr>
          <p:cNvPr id="6148" name="Rectangle 6"/>
          <p:cNvSpPr>
            <a:spLocks noChangeArrowheads="1"/>
          </p:cNvSpPr>
          <p:nvPr/>
        </p:nvSpPr>
        <p:spPr bwMode="auto">
          <a:xfrm>
            <a:off x="4271707" y="600210"/>
            <a:ext cx="3742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i="1" dirty="0">
                <a:latin typeface="Calibri" pitchFamily="34" charset="0"/>
              </a:rPr>
              <a:t>Density-independent growth</a:t>
            </a:r>
          </a:p>
        </p:txBody>
      </p:sp>
      <p:sp>
        <p:nvSpPr>
          <p:cNvPr id="6150" name="Rectangle 9"/>
          <p:cNvSpPr>
            <a:spLocks noChangeArrowheads="1"/>
          </p:cNvSpPr>
          <p:nvPr/>
        </p:nvSpPr>
        <p:spPr bwMode="auto">
          <a:xfrm>
            <a:off x="1582616" y="1254370"/>
            <a:ext cx="9284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Population growth rate (r) = natality + immigration - mortality - migration</a:t>
            </a:r>
          </a:p>
        </p:txBody>
      </p:sp>
      <p:graphicFrame>
        <p:nvGraphicFramePr>
          <p:cNvPr id="6200" name="Group 56"/>
          <p:cNvGraphicFramePr>
            <a:graphicFrameLocks noGrp="1"/>
          </p:cNvGraphicFramePr>
          <p:nvPr>
            <p:extLst>
              <p:ext uri="{D42A27DB-BD31-4B8C-83A1-F6EECF244321}">
                <p14:modId xmlns:p14="http://schemas.microsoft.com/office/powerpoint/2010/main" val="581224548"/>
              </p:ext>
            </p:extLst>
          </p:nvPr>
        </p:nvGraphicFramePr>
        <p:xfrm>
          <a:off x="1371599" y="2672862"/>
          <a:ext cx="4308232" cy="2926080"/>
        </p:xfrm>
        <a:graphic>
          <a:graphicData uri="http://schemas.openxmlformats.org/drawingml/2006/table">
            <a:tbl>
              <a:tblPr/>
              <a:tblGrid>
                <a:gridCol w="1389841">
                  <a:extLst>
                    <a:ext uri="{9D8B030D-6E8A-4147-A177-3AD203B41FA5}">
                      <a16:colId xmlns:a16="http://schemas.microsoft.com/office/drawing/2014/main" val="20000"/>
                    </a:ext>
                  </a:extLst>
                </a:gridCol>
                <a:gridCol w="973704">
                  <a:extLst>
                    <a:ext uri="{9D8B030D-6E8A-4147-A177-3AD203B41FA5}">
                      <a16:colId xmlns:a16="http://schemas.microsoft.com/office/drawing/2014/main" val="20001"/>
                    </a:ext>
                  </a:extLst>
                </a:gridCol>
                <a:gridCol w="970983">
                  <a:extLst>
                    <a:ext uri="{9D8B030D-6E8A-4147-A177-3AD203B41FA5}">
                      <a16:colId xmlns:a16="http://schemas.microsoft.com/office/drawing/2014/main" val="20002"/>
                    </a:ext>
                  </a:extLst>
                </a:gridCol>
                <a:gridCol w="973704">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16.1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24.88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37.13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25.93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61.91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137.8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41.77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154.1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511.8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67.27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383.4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1900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108.3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954.0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7056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174.5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2373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26199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pic>
        <p:nvPicPr>
          <p:cNvPr id="61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277" y="2490703"/>
            <a:ext cx="4718537" cy="42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934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carrying capacity</a:t>
            </a:r>
          </a:p>
        </p:txBody>
      </p:sp>
      <p:sp>
        <p:nvSpPr>
          <p:cNvPr id="1028" name="TextBox 5"/>
          <p:cNvSpPr txBox="1">
            <a:spLocks noChangeArrowheads="1"/>
          </p:cNvSpPr>
          <p:nvPr/>
        </p:nvSpPr>
        <p:spPr bwMode="auto">
          <a:xfrm>
            <a:off x="3023944" y="1676401"/>
            <a:ext cx="2841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Population size (N) </a:t>
            </a:r>
            <a:r>
              <a:rPr lang="en-US" sz="1400" baseline="-25000" dirty="0"/>
              <a:t>(</a:t>
            </a:r>
            <a:r>
              <a:rPr lang="en-US" sz="1400" baseline="-25000" dirty="0" err="1"/>
              <a:t>t+1</a:t>
            </a:r>
            <a:r>
              <a:rPr lang="en-US" sz="1400" baseline="-25000" dirty="0"/>
              <a:t>) </a:t>
            </a:r>
            <a:r>
              <a:rPr lang="en-US" sz="1400" dirty="0"/>
              <a:t>= N</a:t>
            </a:r>
            <a:r>
              <a:rPr lang="en-US" sz="1400" baseline="-25000" dirty="0"/>
              <a:t>(t)</a:t>
            </a:r>
            <a:r>
              <a:rPr lang="en-US" sz="1400" dirty="0"/>
              <a:t> + N</a:t>
            </a:r>
            <a:r>
              <a:rPr lang="en-US" sz="1400" baseline="-25000" dirty="0"/>
              <a:t>(t)</a:t>
            </a:r>
            <a:r>
              <a:rPr lang="en-US" sz="1400" dirty="0"/>
              <a:t> * r</a:t>
            </a:r>
          </a:p>
        </p:txBody>
      </p:sp>
      <p:sp>
        <p:nvSpPr>
          <p:cNvPr id="1029" name="Rectangle 6"/>
          <p:cNvSpPr>
            <a:spLocks noChangeArrowheads="1"/>
          </p:cNvSpPr>
          <p:nvPr/>
        </p:nvSpPr>
        <p:spPr bwMode="auto">
          <a:xfrm>
            <a:off x="1524000" y="914400"/>
            <a:ext cx="9107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i="1" dirty="0">
                <a:latin typeface="Calibri" pitchFamily="34" charset="0"/>
              </a:rPr>
              <a:t>Density-dependent growth or logistic model or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 </a:t>
            </a:r>
          </a:p>
        </p:txBody>
      </p:sp>
      <p:sp>
        <p:nvSpPr>
          <p:cNvPr id="1030" name="Rectangle 8"/>
          <p:cNvSpPr>
            <a:spLocks noChangeArrowheads="1"/>
          </p:cNvSpPr>
          <p:nvPr/>
        </p:nvSpPr>
        <p:spPr bwMode="auto">
          <a:xfrm>
            <a:off x="8305800" y="5486401"/>
            <a:ext cx="22259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Terms:</a:t>
            </a:r>
          </a:p>
          <a:p>
            <a:r>
              <a:rPr lang="en-US" i="1" dirty="0">
                <a:latin typeface="Calibri" pitchFamily="34" charset="0"/>
              </a:rPr>
              <a:t>N = population size</a:t>
            </a:r>
          </a:p>
          <a:p>
            <a:r>
              <a:rPr lang="en-US" i="1" dirty="0">
                <a:latin typeface="Calibri" pitchFamily="34" charset="0"/>
              </a:rPr>
              <a:t>r = population growth</a:t>
            </a:r>
          </a:p>
          <a:p>
            <a:r>
              <a:rPr lang="en-US" i="1" dirty="0">
                <a:latin typeface="Calibri" pitchFamily="34" charset="0"/>
              </a:rPr>
              <a:t>K = carrying capacity</a:t>
            </a:r>
          </a:p>
        </p:txBody>
      </p:sp>
      <p:graphicFrame>
        <p:nvGraphicFramePr>
          <p:cNvPr id="1026" name="Object 2"/>
          <p:cNvGraphicFramePr>
            <a:graphicFrameLocks noChangeAspect="1"/>
          </p:cNvGraphicFramePr>
          <p:nvPr>
            <p:extLst>
              <p:ext uri="{D42A27DB-BD31-4B8C-83A1-F6EECF244321}">
                <p14:modId xmlns:p14="http://schemas.microsoft.com/office/powerpoint/2010/main" val="4039601675"/>
              </p:ext>
            </p:extLst>
          </p:nvPr>
        </p:nvGraphicFramePr>
        <p:xfrm>
          <a:off x="5943650" y="1587500"/>
          <a:ext cx="723900" cy="482600"/>
        </p:xfrm>
        <a:graphic>
          <a:graphicData uri="http://schemas.openxmlformats.org/presentationml/2006/ole">
            <mc:AlternateContent xmlns:mc="http://schemas.openxmlformats.org/markup-compatibility/2006">
              <mc:Choice xmlns:v="urn:schemas-microsoft-com:vml" Requires="v">
                <p:oleObj spid="_x0000_s3111" name="Equation" r:id="rId4" imgW="723600" imgH="482400" progId="Equation.3">
                  <p:embed/>
                </p:oleObj>
              </mc:Choice>
              <mc:Fallback>
                <p:oleObj name="Equation" r:id="rId4" imgW="723600" imgH="482400" progId="Equation.3">
                  <p:embed/>
                  <p:pic>
                    <p:nvPicPr>
                      <p:cNvPr id="0" name=""/>
                      <p:cNvPicPr>
                        <a:picLocks noChangeAspect="1" noChangeArrowheads="1"/>
                      </p:cNvPicPr>
                      <p:nvPr/>
                    </p:nvPicPr>
                    <p:blipFill>
                      <a:blip r:embed="rId5"/>
                      <a:srcRect/>
                      <a:stretch>
                        <a:fillRect/>
                      </a:stretch>
                    </p:blipFill>
                    <p:spPr bwMode="auto">
                      <a:xfrm>
                        <a:off x="5943650" y="1587500"/>
                        <a:ext cx="723900" cy="48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4" name="Group 60"/>
          <p:cNvGraphicFramePr>
            <a:graphicFrameLocks noGrp="1"/>
          </p:cNvGraphicFramePr>
          <p:nvPr/>
        </p:nvGraphicFramePr>
        <p:xfrm>
          <a:off x="1981200" y="2895600"/>
          <a:ext cx="2362200" cy="1950720"/>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30.48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32.47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41.81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65.97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80.72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127.8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49.70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15" name="TextBox 14"/>
          <p:cNvSpPr txBox="1"/>
          <p:nvPr/>
        </p:nvSpPr>
        <p:spPr>
          <a:xfrm>
            <a:off x="1981200" y="2627314"/>
            <a:ext cx="2362200" cy="274637"/>
          </a:xfrm>
          <a:prstGeom prst="rect">
            <a:avLst/>
          </a:prstGeom>
          <a:solidFill>
            <a:schemeClr val="accent1">
              <a:lumMod val="40000"/>
              <a:lumOff val="60000"/>
            </a:schemeClr>
          </a:solidFill>
        </p:spPr>
        <p:txBody>
          <a:bodyPr>
            <a:spAutoFit/>
          </a:bodyPr>
          <a:lstStyle/>
          <a:p>
            <a:pPr>
              <a:defRPr/>
            </a:pPr>
            <a:r>
              <a:rPr lang="en-US" sz="1200" i="1" dirty="0">
                <a:solidFill>
                  <a:srgbClr val="FF0000"/>
                </a:solidFill>
              </a:rPr>
              <a:t>r = 0.3</a:t>
            </a:r>
          </a:p>
        </p:txBody>
      </p:sp>
      <p:grpSp>
        <p:nvGrpSpPr>
          <p:cNvPr id="1085" name="Group 61"/>
          <p:cNvGrpSpPr>
            <a:grpSpLocks/>
          </p:cNvGrpSpPr>
          <p:nvPr/>
        </p:nvGrpSpPr>
        <p:grpSpPr bwMode="auto">
          <a:xfrm>
            <a:off x="4495800" y="2667001"/>
            <a:ext cx="2624138" cy="2289175"/>
            <a:chOff x="1872" y="1680"/>
            <a:chExt cx="1653" cy="1442"/>
          </a:xfrm>
        </p:grpSpPr>
        <p:pic>
          <p:nvPicPr>
            <p:cNvPr id="108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1680"/>
              <a:ext cx="1653"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208" y="1872"/>
              <a:ext cx="432" cy="154"/>
            </a:xfrm>
            <a:prstGeom prst="rect">
              <a:avLst/>
            </a:prstGeom>
            <a:solidFill>
              <a:schemeClr val="accent1">
                <a:lumMod val="40000"/>
                <a:lumOff val="60000"/>
              </a:schemeClr>
            </a:solidFill>
          </p:spPr>
          <p:txBody>
            <a:bodyPr>
              <a:spAutoFit/>
            </a:bodyPr>
            <a:lstStyle/>
            <a:p>
              <a:pPr algn="ctr">
                <a:defRPr/>
              </a:pPr>
              <a:r>
                <a:rPr lang="en-US" sz="1000" i="1" dirty="0">
                  <a:solidFill>
                    <a:srgbClr val="FF0000"/>
                  </a:solidFill>
                </a:rPr>
                <a:t>r = 0.3</a:t>
              </a:r>
            </a:p>
          </p:txBody>
        </p:sp>
      </p:grpSp>
      <p:grpSp>
        <p:nvGrpSpPr>
          <p:cNvPr id="1086" name="Group 62"/>
          <p:cNvGrpSpPr>
            <a:grpSpLocks/>
          </p:cNvGrpSpPr>
          <p:nvPr/>
        </p:nvGrpSpPr>
        <p:grpSpPr bwMode="auto">
          <a:xfrm>
            <a:off x="7467600" y="2438400"/>
            <a:ext cx="2590800" cy="2590800"/>
            <a:chOff x="3744" y="1536"/>
            <a:chExt cx="1632" cy="1632"/>
          </a:xfrm>
        </p:grpSpPr>
        <p:pic>
          <p:nvPicPr>
            <p:cNvPr id="107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1688"/>
              <a:ext cx="1632"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20"/>
            <p:cNvSpPr>
              <a:spLocks noChangeArrowheads="1"/>
            </p:cNvSpPr>
            <p:nvPr/>
          </p:nvSpPr>
          <p:spPr bwMode="auto">
            <a:xfrm>
              <a:off x="4128" y="1536"/>
              <a:ext cx="1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i="1">
                  <a:latin typeface="Calibri" pitchFamily="34" charset="0"/>
                </a:rPr>
                <a:t>Density-independent growth</a:t>
              </a:r>
            </a:p>
          </p:txBody>
        </p:sp>
      </p:grpSp>
      <p:grpSp>
        <p:nvGrpSpPr>
          <p:cNvPr id="6" name="Group 5"/>
          <p:cNvGrpSpPr/>
          <p:nvPr/>
        </p:nvGrpSpPr>
        <p:grpSpPr>
          <a:xfrm>
            <a:off x="6667550" y="1634508"/>
            <a:ext cx="3050728" cy="369332"/>
            <a:chOff x="5143550" y="1634508"/>
            <a:chExt cx="3050728" cy="369332"/>
          </a:xfrm>
        </p:grpSpPr>
        <p:sp>
          <p:nvSpPr>
            <p:cNvPr id="2" name="TextBox 1"/>
            <p:cNvSpPr txBox="1"/>
            <p:nvPr/>
          </p:nvSpPr>
          <p:spPr>
            <a:xfrm>
              <a:off x="5595938" y="1634508"/>
              <a:ext cx="2598340" cy="369332"/>
            </a:xfrm>
            <a:prstGeom prst="rect">
              <a:avLst/>
            </a:prstGeom>
            <a:noFill/>
          </p:spPr>
          <p:txBody>
            <a:bodyPr wrap="none" rtlCol="0">
              <a:spAutoFit/>
            </a:bodyPr>
            <a:lstStyle/>
            <a:p>
              <a:r>
                <a:rPr lang="en-US" dirty="0"/>
                <a:t>Density dependence ratio</a:t>
              </a:r>
              <a:endParaRPr lang="en-CA" dirty="0"/>
            </a:p>
          </p:txBody>
        </p:sp>
        <p:cxnSp>
          <p:nvCxnSpPr>
            <p:cNvPr id="4" name="Straight Arrow Connector 3"/>
            <p:cNvCxnSpPr/>
            <p:nvPr/>
          </p:nvCxnSpPr>
          <p:spPr>
            <a:xfrm flipV="1">
              <a:off x="5143550" y="1819174"/>
              <a:ext cx="462013" cy="962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023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8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8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p:bldP spid="1030"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competition</a:t>
            </a:r>
          </a:p>
        </p:txBody>
      </p:sp>
      <p:sp>
        <p:nvSpPr>
          <p:cNvPr id="5" name="Rectangle 6"/>
          <p:cNvSpPr>
            <a:spLocks noChangeArrowheads="1"/>
          </p:cNvSpPr>
          <p:nvPr/>
        </p:nvSpPr>
        <p:spPr bwMode="auto">
          <a:xfrm>
            <a:off x="1100944" y="673275"/>
            <a:ext cx="10512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i="1" dirty="0">
                <a:latin typeface="Calibri" pitchFamily="34" charset="0"/>
              </a:rPr>
              <a:t>Density-dependent growth with competition or competitive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models </a:t>
            </a:r>
          </a:p>
        </p:txBody>
      </p:sp>
      <p:sp>
        <p:nvSpPr>
          <p:cNvPr id="9" name="TextBox 5"/>
          <p:cNvSpPr txBox="1">
            <a:spLocks noChangeArrowheads="1"/>
          </p:cNvSpPr>
          <p:nvPr/>
        </p:nvSpPr>
        <p:spPr bwMode="auto">
          <a:xfrm>
            <a:off x="3078479" y="1591151"/>
            <a:ext cx="2186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Density dependent growth:</a:t>
            </a:r>
          </a:p>
        </p:txBody>
      </p:sp>
      <p:graphicFrame>
        <p:nvGraphicFramePr>
          <p:cNvPr id="10" name="Object 2"/>
          <p:cNvGraphicFramePr>
            <a:graphicFrameLocks noChangeAspect="1"/>
          </p:cNvGraphicFramePr>
          <p:nvPr>
            <p:extLst>
              <p:ext uri="{D42A27DB-BD31-4B8C-83A1-F6EECF244321}">
                <p14:modId xmlns:p14="http://schemas.microsoft.com/office/powerpoint/2010/main" val="1372234264"/>
              </p:ext>
            </p:extLst>
          </p:nvPr>
        </p:nvGraphicFramePr>
        <p:xfrm>
          <a:off x="5181600" y="1539875"/>
          <a:ext cx="2006600" cy="431800"/>
        </p:xfrm>
        <a:graphic>
          <a:graphicData uri="http://schemas.openxmlformats.org/presentationml/2006/ole">
            <mc:AlternateContent xmlns:mc="http://schemas.openxmlformats.org/markup-compatibility/2006">
              <mc:Choice xmlns:v="urn:schemas-microsoft-com:vml" Requires="v">
                <p:oleObj spid="_x0000_s8274" name="Equation" r:id="rId3" imgW="2006280" imgH="431640" progId="Equation.3">
                  <p:embed/>
                </p:oleObj>
              </mc:Choice>
              <mc:Fallback>
                <p:oleObj name="Equation" r:id="rId3" imgW="2006280" imgH="431640" progId="Equation.3">
                  <p:embed/>
                  <p:pic>
                    <p:nvPicPr>
                      <p:cNvPr id="0" name=""/>
                      <p:cNvPicPr>
                        <a:picLocks noChangeAspect="1" noChangeArrowheads="1"/>
                      </p:cNvPicPr>
                      <p:nvPr/>
                    </p:nvPicPr>
                    <p:blipFill>
                      <a:blip r:embed="rId4"/>
                      <a:srcRect/>
                      <a:stretch>
                        <a:fillRect/>
                      </a:stretch>
                    </p:blipFill>
                    <p:spPr bwMode="auto">
                      <a:xfrm>
                        <a:off x="5181600" y="1539875"/>
                        <a:ext cx="2006600" cy="431800"/>
                      </a:xfrm>
                      <a:prstGeom prst="rect">
                        <a:avLst/>
                      </a:prstGeom>
                      <a:noFill/>
                      <a:ln w="9525">
                        <a:noFill/>
                        <a:miter lim="800000"/>
                        <a:headEnd/>
                        <a:tailEnd/>
                      </a:ln>
                      <a:effectLst/>
                      <a:extLst/>
                    </p:spPr>
                  </p:pic>
                </p:oleObj>
              </mc:Fallback>
            </mc:AlternateContent>
          </a:graphicData>
        </a:graphic>
      </p:graphicFrame>
      <p:sp>
        <p:nvSpPr>
          <p:cNvPr id="3" name="Rectangle 2"/>
          <p:cNvSpPr/>
          <p:nvPr/>
        </p:nvSpPr>
        <p:spPr>
          <a:xfrm>
            <a:off x="6567638" y="1485156"/>
            <a:ext cx="644892" cy="519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p:cNvGrpSpPr/>
          <p:nvPr/>
        </p:nvGrpSpPr>
        <p:grpSpPr>
          <a:xfrm>
            <a:off x="2122449" y="2064801"/>
            <a:ext cx="8170167" cy="646331"/>
            <a:chOff x="598448" y="2064800"/>
            <a:chExt cx="8170167" cy="646331"/>
          </a:xfrm>
        </p:grpSpPr>
        <p:sp>
          <p:nvSpPr>
            <p:cNvPr id="8" name="Rectangle 7"/>
            <p:cNvSpPr/>
            <p:nvPr/>
          </p:nvSpPr>
          <p:spPr>
            <a:xfrm>
              <a:off x="6807690" y="2064800"/>
              <a:ext cx="1960925" cy="646331"/>
            </a:xfrm>
            <a:prstGeom prst="rect">
              <a:avLst/>
            </a:prstGeom>
          </p:spPr>
          <p:txBody>
            <a:bodyPr wrap="square">
              <a:spAutoFit/>
            </a:bodyPr>
            <a:lstStyle/>
            <a:p>
              <a:r>
                <a:rPr lang="en-CA" sz="1200" dirty="0"/>
                <a:t> αA</a:t>
              </a:r>
              <a:r>
                <a:rPr lang="en-CA" sz="1200" i="1" dirty="0"/>
                <a:t>B</a:t>
              </a:r>
              <a:r>
                <a:rPr lang="en-CA" sz="1200" dirty="0"/>
                <a:t> represents the effect species </a:t>
              </a:r>
              <a:r>
                <a:rPr lang="en-CA" sz="1200" i="1" dirty="0"/>
                <a:t>B</a:t>
              </a:r>
              <a:r>
                <a:rPr lang="en-CA" sz="1200" dirty="0"/>
                <a:t> has on the population of species </a:t>
              </a:r>
              <a:r>
                <a:rPr lang="en-CA" sz="1200" i="1" dirty="0"/>
                <a:t>A</a:t>
              </a:r>
            </a:p>
          </p:txBody>
        </p:sp>
        <p:sp>
          <p:nvSpPr>
            <p:cNvPr id="11" name="TextBox 5"/>
            <p:cNvSpPr txBox="1">
              <a:spLocks noChangeArrowheads="1"/>
            </p:cNvSpPr>
            <p:nvPr/>
          </p:nvSpPr>
          <p:spPr bwMode="auto">
            <a:xfrm>
              <a:off x="598448" y="2234078"/>
              <a:ext cx="31523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Competition-density dependent growth:</a:t>
              </a:r>
            </a:p>
          </p:txBody>
        </p:sp>
        <p:graphicFrame>
          <p:nvGraphicFramePr>
            <p:cNvPr id="13" name="Object 12"/>
            <p:cNvGraphicFramePr>
              <a:graphicFrameLocks noChangeAspect="1"/>
            </p:cNvGraphicFramePr>
            <p:nvPr>
              <p:extLst>
                <p:ext uri="{D42A27DB-BD31-4B8C-83A1-F6EECF244321}">
                  <p14:modId xmlns:p14="http://schemas.microsoft.com/office/powerpoint/2010/main" val="849183219"/>
                </p:ext>
              </p:extLst>
            </p:nvPr>
          </p:nvGraphicFramePr>
          <p:xfrm>
            <a:off x="3665538" y="2192338"/>
            <a:ext cx="2679700" cy="431800"/>
          </p:xfrm>
          <a:graphic>
            <a:graphicData uri="http://schemas.openxmlformats.org/presentationml/2006/ole">
              <mc:AlternateContent xmlns:mc="http://schemas.openxmlformats.org/markup-compatibility/2006">
                <mc:Choice xmlns:v="urn:schemas-microsoft-com:vml" Requires="v">
                  <p:oleObj spid="_x0000_s8275" name="Equation" r:id="rId5" imgW="2679480" imgH="431640" progId="Equation.3">
                    <p:embed/>
                  </p:oleObj>
                </mc:Choice>
                <mc:Fallback>
                  <p:oleObj name="Equation" r:id="rId5" imgW="2679480" imgH="431640" progId="Equation.3">
                    <p:embed/>
                    <p:pic>
                      <p:nvPicPr>
                        <p:cNvPr id="0" name="Object 2"/>
                        <p:cNvPicPr>
                          <a:picLocks noChangeAspect="1" noChangeArrowheads="1"/>
                        </p:cNvPicPr>
                        <p:nvPr/>
                      </p:nvPicPr>
                      <p:blipFill>
                        <a:blip r:embed="rId6"/>
                        <a:srcRect/>
                        <a:stretch>
                          <a:fillRect/>
                        </a:stretch>
                      </p:blipFill>
                      <p:spPr bwMode="auto">
                        <a:xfrm>
                          <a:off x="3665538" y="2192338"/>
                          <a:ext cx="2679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13"/>
          <p:cNvSpPr/>
          <p:nvPr/>
        </p:nvSpPr>
        <p:spPr>
          <a:xfrm>
            <a:off x="7212530" y="2159645"/>
            <a:ext cx="635268" cy="257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p:cNvGrpSpPr/>
          <p:nvPr/>
        </p:nvGrpSpPr>
        <p:grpSpPr>
          <a:xfrm>
            <a:off x="4596031" y="2886480"/>
            <a:ext cx="4588107" cy="3971520"/>
            <a:chOff x="2648517" y="1426669"/>
            <a:chExt cx="5792651" cy="4385713"/>
          </a:xfrm>
        </p:grpSpPr>
        <p:pic>
          <p:nvPicPr>
            <p:cNvPr id="15" name="Picture 2" descr="WHen two organisms with similar niches are in the same place and competition is occuring, one will disappe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17" y="1426669"/>
              <a:ext cx="5783213" cy="4003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168546" y="5472507"/>
              <a:ext cx="2272622" cy="339875"/>
            </a:xfrm>
            <a:prstGeom prst="rect">
              <a:avLst/>
            </a:prstGeom>
            <a:noFill/>
          </p:spPr>
          <p:txBody>
            <a:bodyPr wrap="none" rtlCol="0">
              <a:spAutoFit/>
            </a:bodyPr>
            <a:lstStyle/>
            <a:p>
              <a:r>
                <a:rPr lang="en-US" sz="1400" dirty="0"/>
                <a:t>Harding, Science 1960</a:t>
              </a:r>
              <a:endParaRPr lang="en-CA" sz="1400" dirty="0"/>
            </a:p>
          </p:txBody>
        </p:sp>
      </p:grpSp>
      <p:sp>
        <p:nvSpPr>
          <p:cNvPr id="17" name="TextBox 16"/>
          <p:cNvSpPr txBox="1"/>
          <p:nvPr/>
        </p:nvSpPr>
        <p:spPr>
          <a:xfrm>
            <a:off x="2532185" y="2886480"/>
            <a:ext cx="2054226" cy="1200329"/>
          </a:xfrm>
          <a:prstGeom prst="rect">
            <a:avLst/>
          </a:prstGeom>
          <a:noFill/>
        </p:spPr>
        <p:txBody>
          <a:bodyPr wrap="square" rtlCol="0">
            <a:spAutoFit/>
          </a:bodyPr>
          <a:lstStyle/>
          <a:p>
            <a:r>
              <a:rPr lang="en-US" sz="2400" dirty="0"/>
              <a:t>Principle of competitive exclusion</a:t>
            </a:r>
            <a:endParaRPr lang="en-CA" sz="2400" dirty="0"/>
          </a:p>
        </p:txBody>
      </p:sp>
    </p:spTree>
    <p:extLst>
      <p:ext uri="{BB962C8B-B14F-4D97-AF65-F5344CB8AC3E}">
        <p14:creationId xmlns:p14="http://schemas.microsoft.com/office/powerpoint/2010/main" val="11605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1"/>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Predation</a:t>
            </a:r>
          </a:p>
        </p:txBody>
      </p:sp>
      <p:grpSp>
        <p:nvGrpSpPr>
          <p:cNvPr id="3" name="Group 2"/>
          <p:cNvGrpSpPr/>
          <p:nvPr/>
        </p:nvGrpSpPr>
        <p:grpSpPr>
          <a:xfrm>
            <a:off x="2043711" y="1527621"/>
            <a:ext cx="7844642" cy="461665"/>
            <a:chOff x="519711" y="1527620"/>
            <a:chExt cx="7844642" cy="461665"/>
          </a:xfrm>
        </p:grpSpPr>
        <p:sp>
          <p:nvSpPr>
            <p:cNvPr id="7" name="TextBox 5"/>
            <p:cNvSpPr txBox="1">
              <a:spLocks noChangeArrowheads="1"/>
            </p:cNvSpPr>
            <p:nvPr/>
          </p:nvSpPr>
          <p:spPr bwMode="auto">
            <a:xfrm>
              <a:off x="519711" y="1592533"/>
              <a:ext cx="20166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Predator population size:</a:t>
              </a:r>
            </a:p>
          </p:txBody>
        </p:sp>
        <p:graphicFrame>
          <p:nvGraphicFramePr>
            <p:cNvPr id="8" name="Object 2"/>
            <p:cNvGraphicFramePr>
              <a:graphicFrameLocks noChangeAspect="1"/>
            </p:cNvGraphicFramePr>
            <p:nvPr>
              <p:extLst>
                <p:ext uri="{D42A27DB-BD31-4B8C-83A1-F6EECF244321}">
                  <p14:modId xmlns:p14="http://schemas.microsoft.com/office/powerpoint/2010/main" val="3764827408"/>
                </p:ext>
              </p:extLst>
            </p:nvPr>
          </p:nvGraphicFramePr>
          <p:xfrm>
            <a:off x="2481664" y="1661963"/>
            <a:ext cx="3606800" cy="228600"/>
          </p:xfrm>
          <a:graphic>
            <a:graphicData uri="http://schemas.openxmlformats.org/presentationml/2006/ole">
              <mc:AlternateContent xmlns:mc="http://schemas.openxmlformats.org/markup-compatibility/2006">
                <mc:Choice xmlns:v="urn:schemas-microsoft-com:vml" Requires="v">
                  <p:oleObj spid="_x0000_s10318" name="Equation" r:id="rId3" imgW="3606480" imgH="228600" progId="Equation.3">
                    <p:embed/>
                  </p:oleObj>
                </mc:Choice>
                <mc:Fallback>
                  <p:oleObj name="Equation" r:id="rId3" imgW="3606480" imgH="228600" progId="Equation.3">
                    <p:embed/>
                    <p:pic>
                      <p:nvPicPr>
                        <p:cNvPr id="0" name=""/>
                        <p:cNvPicPr>
                          <a:picLocks noChangeAspect="1" noChangeArrowheads="1"/>
                        </p:cNvPicPr>
                        <p:nvPr/>
                      </p:nvPicPr>
                      <p:blipFill>
                        <a:blip r:embed="rId4"/>
                        <a:srcRect/>
                        <a:stretch>
                          <a:fillRect/>
                        </a:stretch>
                      </p:blipFill>
                      <p:spPr bwMode="auto">
                        <a:xfrm>
                          <a:off x="2481664" y="1661963"/>
                          <a:ext cx="3606800" cy="228600"/>
                        </a:xfrm>
                        <a:prstGeom prst="rect">
                          <a:avLst/>
                        </a:prstGeom>
                        <a:noFill/>
                        <a:ln w="9525">
                          <a:noFill/>
                          <a:miter lim="800000"/>
                          <a:headEnd/>
                          <a:tailEnd/>
                        </a:ln>
                        <a:effectLst/>
                        <a:extLst/>
                      </p:spPr>
                    </p:pic>
                  </p:oleObj>
                </mc:Fallback>
              </mc:AlternateContent>
            </a:graphicData>
          </a:graphic>
        </p:graphicFrame>
        <p:sp>
          <p:nvSpPr>
            <p:cNvPr id="9" name="Rectangle 8"/>
            <p:cNvSpPr/>
            <p:nvPr/>
          </p:nvSpPr>
          <p:spPr>
            <a:xfrm>
              <a:off x="6403428" y="1527620"/>
              <a:ext cx="1960925" cy="461665"/>
            </a:xfrm>
            <a:prstGeom prst="rect">
              <a:avLst/>
            </a:prstGeom>
          </p:spPr>
          <p:txBody>
            <a:bodyPr wrap="square">
              <a:spAutoFit/>
            </a:bodyPr>
            <a:lstStyle/>
            <a:p>
              <a:r>
                <a:rPr lang="en-CA" sz="1200" dirty="0"/>
                <a:t> </a:t>
              </a:r>
              <a:r>
                <a:rPr lang="el-GR" sz="1200" dirty="0"/>
                <a:t>λ</a:t>
              </a:r>
              <a:r>
                <a:rPr lang="en-CA" sz="1200" dirty="0"/>
                <a:t> reproduction rate of predators per 1 prey eaten</a:t>
              </a:r>
            </a:p>
          </p:txBody>
        </p:sp>
      </p:grpSp>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012" y="2297063"/>
            <a:ext cx="6209878" cy="436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515385" y="1127543"/>
            <a:ext cx="7372968" cy="328483"/>
            <a:chOff x="991385" y="1127542"/>
            <a:chExt cx="7372968" cy="328483"/>
          </a:xfrm>
        </p:grpSpPr>
        <p:sp>
          <p:nvSpPr>
            <p:cNvPr id="5" name="TextBox 5"/>
            <p:cNvSpPr txBox="1">
              <a:spLocks noChangeArrowheads="1"/>
            </p:cNvSpPr>
            <p:nvPr/>
          </p:nvSpPr>
          <p:spPr bwMode="auto">
            <a:xfrm>
              <a:off x="991385" y="1127542"/>
              <a:ext cx="17014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Prey population size:</a:t>
              </a:r>
            </a:p>
          </p:txBody>
        </p:sp>
        <p:graphicFrame>
          <p:nvGraphicFramePr>
            <p:cNvPr id="6" name="Object 2"/>
            <p:cNvGraphicFramePr>
              <a:graphicFrameLocks noChangeAspect="1"/>
            </p:cNvGraphicFramePr>
            <p:nvPr>
              <p:extLst>
                <p:ext uri="{D42A27DB-BD31-4B8C-83A1-F6EECF244321}">
                  <p14:modId xmlns:p14="http://schemas.microsoft.com/office/powerpoint/2010/main" val="3701378329"/>
                </p:ext>
              </p:extLst>
            </p:nvPr>
          </p:nvGraphicFramePr>
          <p:xfrm>
            <a:off x="2736115" y="1202139"/>
            <a:ext cx="3098800" cy="228600"/>
          </p:xfrm>
          <a:graphic>
            <a:graphicData uri="http://schemas.openxmlformats.org/presentationml/2006/ole">
              <mc:AlternateContent xmlns:mc="http://schemas.openxmlformats.org/markup-compatibility/2006">
                <mc:Choice xmlns:v="urn:schemas-microsoft-com:vml" Requires="v">
                  <p:oleObj spid="_x0000_s10319" name="Equation" r:id="rId6" imgW="3098520" imgH="228600" progId="Equation.3">
                    <p:embed/>
                  </p:oleObj>
                </mc:Choice>
                <mc:Fallback>
                  <p:oleObj name="Equation" r:id="rId6" imgW="3098520" imgH="228600" progId="Equation.3">
                    <p:embed/>
                    <p:pic>
                      <p:nvPicPr>
                        <p:cNvPr id="0" name=""/>
                        <p:cNvPicPr>
                          <a:picLocks noChangeAspect="1" noChangeArrowheads="1"/>
                        </p:cNvPicPr>
                        <p:nvPr/>
                      </p:nvPicPr>
                      <p:blipFill>
                        <a:blip r:embed="rId7"/>
                        <a:srcRect/>
                        <a:stretch>
                          <a:fillRect/>
                        </a:stretch>
                      </p:blipFill>
                      <p:spPr bwMode="auto">
                        <a:xfrm>
                          <a:off x="2736115" y="1202139"/>
                          <a:ext cx="3098800" cy="228600"/>
                        </a:xfrm>
                        <a:prstGeom prst="rect">
                          <a:avLst/>
                        </a:prstGeom>
                        <a:noFill/>
                        <a:ln w="9525">
                          <a:noFill/>
                          <a:miter lim="800000"/>
                          <a:headEnd/>
                          <a:tailEnd/>
                        </a:ln>
                        <a:effectLst/>
                        <a:extLst/>
                      </p:spPr>
                    </p:pic>
                  </p:oleObj>
                </mc:Fallback>
              </mc:AlternateContent>
            </a:graphicData>
          </a:graphic>
        </p:graphicFrame>
        <p:sp>
          <p:nvSpPr>
            <p:cNvPr id="12" name="Rectangle 11"/>
            <p:cNvSpPr/>
            <p:nvPr/>
          </p:nvSpPr>
          <p:spPr>
            <a:xfrm>
              <a:off x="6403428" y="1179026"/>
              <a:ext cx="1960925" cy="276999"/>
            </a:xfrm>
            <a:prstGeom prst="rect">
              <a:avLst/>
            </a:prstGeom>
          </p:spPr>
          <p:txBody>
            <a:bodyPr wrap="square">
              <a:spAutoFit/>
            </a:bodyPr>
            <a:lstStyle/>
            <a:p>
              <a:r>
                <a:rPr lang="el-GR" sz="1200" dirty="0"/>
                <a:t>β</a:t>
              </a:r>
              <a:r>
                <a:rPr lang="en-US" sz="1200" dirty="0"/>
                <a:t> </a:t>
              </a:r>
              <a:r>
                <a:rPr lang="en-CA" sz="1200" dirty="0"/>
                <a:t>predation rate coefficient</a:t>
              </a:r>
            </a:p>
          </p:txBody>
        </p:sp>
      </p:grpSp>
    </p:spTree>
    <p:extLst>
      <p:ext uri="{BB962C8B-B14F-4D97-AF65-F5344CB8AC3E}">
        <p14:creationId xmlns:p14="http://schemas.microsoft.com/office/powerpoint/2010/main" val="7695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density independent controls</a:t>
            </a:r>
          </a:p>
        </p:txBody>
      </p:sp>
      <p:sp>
        <p:nvSpPr>
          <p:cNvPr id="5" name="Rectangle 4"/>
          <p:cNvSpPr/>
          <p:nvPr/>
        </p:nvSpPr>
        <p:spPr>
          <a:xfrm>
            <a:off x="867508" y="812461"/>
            <a:ext cx="10175630" cy="1200329"/>
          </a:xfrm>
          <a:prstGeom prst="rect">
            <a:avLst/>
          </a:prstGeom>
        </p:spPr>
        <p:txBody>
          <a:bodyPr wrap="square">
            <a:spAutoFit/>
          </a:bodyPr>
          <a:lstStyle/>
          <a:p>
            <a:pPr algn="ctr"/>
            <a:r>
              <a:rPr lang="en-CA" sz="2400" dirty="0"/>
              <a:t>Density-independent factors include environmental tolerances, food or nutrient limitation, pollutants in the environment, and climate extremes, including seasonal cycles such as monsoons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675839" y="1928648"/>
            <a:ext cx="7836731" cy="486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75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0" y="685800"/>
            <a:ext cx="9144000" cy="376238"/>
          </a:xfrm>
          <a:prstGeom prst="rect">
            <a:avLst/>
          </a:prstGeom>
          <a:solidFill>
            <a:schemeClr val="bg1">
              <a:lumMod val="75000"/>
            </a:schemeClr>
          </a:solidFill>
          <a:ln>
            <a:solidFill>
              <a:schemeClr val="bg1">
                <a:lumMod val="75000"/>
              </a:schemeClr>
            </a:solidFill>
          </a:ln>
        </p:spPr>
        <p:txBody>
          <a:bodyPr>
            <a:spAutoFit/>
          </a:bodyPr>
          <a:lstStyle/>
          <a:p>
            <a:pPr algn="ctr">
              <a:defRPr/>
            </a:pPr>
            <a:r>
              <a:rPr lang="en-US" b="1" dirty="0"/>
              <a:t>Controls on population size: Dispersal and habitat quality</a:t>
            </a:r>
          </a:p>
        </p:txBody>
      </p:sp>
      <p:sp>
        <p:nvSpPr>
          <p:cNvPr id="16" name="TextBox 15"/>
          <p:cNvSpPr txBox="1"/>
          <p:nvPr/>
        </p:nvSpPr>
        <p:spPr>
          <a:xfrm>
            <a:off x="0" y="1546713"/>
            <a:ext cx="12192000" cy="461665"/>
          </a:xfrm>
          <a:prstGeom prst="rect">
            <a:avLst/>
          </a:prstGeom>
          <a:noFill/>
          <a:ln>
            <a:noFill/>
          </a:ln>
        </p:spPr>
        <p:txBody>
          <a:bodyPr wrap="square">
            <a:spAutoFit/>
          </a:bodyPr>
          <a:lstStyle/>
          <a:p>
            <a:pPr algn="ctr">
              <a:defRPr/>
            </a:pPr>
            <a:r>
              <a:rPr lang="en-US" sz="2400" b="1" i="1" dirty="0" err="1"/>
              <a:t>Metapopulation</a:t>
            </a:r>
            <a:r>
              <a:rPr lang="en-US" sz="2400" b="1" i="1" dirty="0"/>
              <a:t> dynamics</a:t>
            </a:r>
            <a:r>
              <a:rPr lang="en-US" sz="2400" i="1" dirty="0"/>
              <a:t>: </a:t>
            </a:r>
            <a:r>
              <a:rPr lang="en-US" sz="2000" i="1" dirty="0"/>
              <a:t>ensemble of inhabited patches interconnected by dispersing </a:t>
            </a:r>
            <a:r>
              <a:rPr lang="en-US" sz="2000" i="1" dirty="0" err="1"/>
              <a:t>propagules</a:t>
            </a:r>
            <a:r>
              <a:rPr lang="en-US" sz="2000" i="1" dirty="0"/>
              <a:t> </a:t>
            </a:r>
          </a:p>
        </p:txBody>
      </p:sp>
      <p:grpSp>
        <p:nvGrpSpPr>
          <p:cNvPr id="6159" name="Group 15"/>
          <p:cNvGrpSpPr>
            <a:grpSpLocks/>
          </p:cNvGrpSpPr>
          <p:nvPr/>
        </p:nvGrpSpPr>
        <p:grpSpPr bwMode="auto">
          <a:xfrm>
            <a:off x="0" y="3789364"/>
            <a:ext cx="12192000" cy="3068637"/>
            <a:chOff x="0" y="2387"/>
            <a:chExt cx="5760" cy="1933"/>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7"/>
              <a:ext cx="5760" cy="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0" y="3072"/>
              <a:ext cx="480" cy="212"/>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a:xfrm>
              <a:off x="2016" y="3072"/>
              <a:ext cx="384" cy="212"/>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306" y="2899"/>
              <a:ext cx="208" cy="534"/>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96" y="3072"/>
              <a:ext cx="624" cy="13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dirty="0">
                  <a:latin typeface="Calibri" pitchFamily="34" charset="0"/>
                </a:rPr>
                <a:t>Input of individuals</a:t>
              </a:r>
            </a:p>
          </p:txBody>
        </p:sp>
        <p:sp>
          <p:nvSpPr>
            <p:cNvPr id="17" name="Down Arrow 16"/>
            <p:cNvSpPr>
              <a:spLocks noChangeArrowheads="1"/>
            </p:cNvSpPr>
            <p:nvPr/>
          </p:nvSpPr>
          <p:spPr bwMode="auto">
            <a:xfrm rot="1616666" flipH="1" flipV="1">
              <a:off x="1680" y="2832"/>
              <a:ext cx="208" cy="595"/>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1536" y="3072"/>
              <a:ext cx="480" cy="2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180493" y="4038599"/>
            <a:ext cx="6509484" cy="1178169"/>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4865077" y="4369229"/>
            <a:ext cx="3946715" cy="99994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 name="connsiteX0" fmla="*/ -1 w 7319837"/>
              <a:gd name="connsiteY0" fmla="*/ 528816 h 528816"/>
              <a:gd name="connsiteX1" fmla="*/ 609986 w 7319837"/>
              <a:gd name="connsiteY1" fmla="*/ 374710 h 528816"/>
              <a:gd name="connsiteX2" fmla="*/ 3943169 w 7319837"/>
              <a:gd name="connsiteY2" fmla="*/ 38160 h 528816"/>
              <a:gd name="connsiteX3" fmla="*/ 7319837 w 7319837"/>
              <a:gd name="connsiteY3" fmla="*/ 220604 h 528816"/>
            </a:gdLst>
            <a:ahLst/>
            <a:cxnLst>
              <a:cxn ang="0">
                <a:pos x="connsiteX0" y="connsiteY0"/>
              </a:cxn>
              <a:cxn ang="0">
                <a:pos x="connsiteX1" y="connsiteY1"/>
              </a:cxn>
              <a:cxn ang="0">
                <a:pos x="connsiteX2" y="connsiteY2"/>
              </a:cxn>
              <a:cxn ang="0">
                <a:pos x="connsiteX3" y="connsiteY3"/>
              </a:cxn>
            </a:cxnLst>
            <a:rect l="l" t="t" r="r" b="b"/>
            <a:pathLst>
              <a:path w="7319837" h="528816">
                <a:moveTo>
                  <a:pt x="-1" y="528816"/>
                </a:moveTo>
                <a:cubicBezTo>
                  <a:pt x="4898" y="528086"/>
                  <a:pt x="-47209" y="456486"/>
                  <a:pt x="609986" y="374710"/>
                </a:cubicBezTo>
                <a:cubicBezTo>
                  <a:pt x="1267181" y="292934"/>
                  <a:pt x="2824861" y="63844"/>
                  <a:pt x="3943169" y="38160"/>
                </a:cubicBezTo>
                <a:cubicBezTo>
                  <a:pt x="5061477" y="12476"/>
                  <a:pt x="5399352" y="-94256"/>
                  <a:pt x="7319837" y="220604"/>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Rectangle 20"/>
          <p:cNvSpPr>
            <a:spLocks noChangeArrowheads="1"/>
          </p:cNvSpPr>
          <p:nvPr/>
        </p:nvSpPr>
        <p:spPr bwMode="auto">
          <a:xfrm>
            <a:off x="5668108" y="2895600"/>
            <a:ext cx="6523892" cy="3962400"/>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a:defRPr/>
            </a:pPr>
            <a:endParaRPr lang="en-US">
              <a:solidFill>
                <a:schemeClr val="lt1"/>
              </a:solidFill>
            </a:endParaRPr>
          </a:p>
        </p:txBody>
      </p:sp>
    </p:spTree>
    <p:extLst>
      <p:ext uri="{BB962C8B-B14F-4D97-AF65-F5344CB8AC3E}">
        <p14:creationId xmlns:p14="http://schemas.microsoft.com/office/powerpoint/2010/main" val="1320170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5" y="1735015"/>
            <a:ext cx="1201656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409093" y="2455985"/>
            <a:ext cx="2371996" cy="523220"/>
          </a:xfrm>
          <a:prstGeom prst="rect">
            <a:avLst/>
          </a:prstGeom>
          <a:noFill/>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isolation</a:t>
            </a:r>
          </a:p>
        </p:txBody>
      </p:sp>
      <p:sp>
        <p:nvSpPr>
          <p:cNvPr id="9" name="TextBox 8"/>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Important attributes for the maintenance of a </a:t>
            </a:r>
            <a:r>
              <a:rPr lang="en-US" sz="2800" b="1" dirty="0" err="1"/>
              <a:t>metapopulation</a:t>
            </a:r>
            <a:r>
              <a:rPr lang="en-US" sz="2800" b="1" dirty="0"/>
              <a:t>:</a:t>
            </a:r>
          </a:p>
        </p:txBody>
      </p:sp>
      <p:sp>
        <p:nvSpPr>
          <p:cNvPr id="10" name="Rectangle 9"/>
          <p:cNvSpPr/>
          <p:nvPr/>
        </p:nvSpPr>
        <p:spPr>
          <a:xfrm>
            <a:off x="8399586" y="4536831"/>
            <a:ext cx="1636089"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size</a:t>
            </a:r>
          </a:p>
        </p:txBody>
      </p:sp>
      <p:sp>
        <p:nvSpPr>
          <p:cNvPr id="11" name="Rectangle 10"/>
          <p:cNvSpPr/>
          <p:nvPr/>
        </p:nvSpPr>
        <p:spPr>
          <a:xfrm>
            <a:off x="6582508" y="2895600"/>
            <a:ext cx="2122056"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quality</a:t>
            </a:r>
          </a:p>
        </p:txBody>
      </p:sp>
      <p:pic>
        <p:nvPicPr>
          <p:cNvPr id="3" name="Picture 2">
            <a:extLst>
              <a:ext uri="{FF2B5EF4-FFF2-40B4-BE49-F238E27FC236}">
                <a16:creationId xmlns:a16="http://schemas.microsoft.com/office/drawing/2014/main" id="{2C2001B3-C7D3-4FF5-9D45-1ECC7462FBCD}"/>
              </a:ext>
            </a:extLst>
          </p:cNvPr>
          <p:cNvPicPr>
            <a:picLocks noChangeAspect="1"/>
          </p:cNvPicPr>
          <p:nvPr/>
        </p:nvPicPr>
        <p:blipFill>
          <a:blip r:embed="rId4"/>
          <a:stretch>
            <a:fillRect/>
          </a:stretch>
        </p:blipFill>
        <p:spPr>
          <a:xfrm>
            <a:off x="10002854" y="574430"/>
            <a:ext cx="2189146" cy="1712302"/>
          </a:xfrm>
          <a:prstGeom prst="rect">
            <a:avLst/>
          </a:prstGeom>
        </p:spPr>
      </p:pic>
      <p:sp>
        <p:nvSpPr>
          <p:cNvPr id="2" name="TextBox 8"/>
          <p:cNvSpPr txBox="1">
            <a:spLocks noChangeArrowheads="1"/>
          </p:cNvSpPr>
          <p:nvPr/>
        </p:nvSpPr>
        <p:spPr bwMode="auto">
          <a:xfrm>
            <a:off x="1559169" y="937847"/>
            <a:ext cx="9144000" cy="523220"/>
          </a:xfrm>
          <a:prstGeom prst="rect">
            <a:avLst/>
          </a:prstGeom>
          <a:noFill/>
          <a:ln>
            <a:noFill/>
          </a:ln>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9525">
                <a:solidFill>
                  <a:srgbClr val="BFBFBF"/>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Calibri" pitchFamily="34" charset="0"/>
              </a:rPr>
              <a:t>Colonized patches of a butterfly species</a:t>
            </a:r>
            <a:r>
              <a:rPr lang="en-US" sz="1050" dirty="0">
                <a:latin typeface="Calibri" pitchFamily="34" charset="0"/>
              </a:rPr>
              <a:t> (</a:t>
            </a:r>
            <a:r>
              <a:rPr lang="en-US" sz="1050" dirty="0"/>
              <a:t>Hill et al, J. Anim. Ecol. 1996)</a:t>
            </a:r>
            <a:endParaRPr lang="en-US" sz="1050" dirty="0">
              <a:latin typeface="Calibri" pitchFamily="34" charset="0"/>
            </a:endParaRPr>
          </a:p>
        </p:txBody>
      </p:sp>
    </p:spTree>
    <p:extLst>
      <p:ext uri="{BB962C8B-B14F-4D97-AF65-F5344CB8AC3E}">
        <p14:creationId xmlns:p14="http://schemas.microsoft.com/office/powerpoint/2010/main" val="3748084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TotalTime>
  <Words>1038</Words>
  <Application>Microsoft Office PowerPoint</Application>
  <PresentationFormat>Widescreen</PresentationFormat>
  <Paragraphs>217</Paragraphs>
  <Slides>20</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Aharoni</vt:lpstr>
      <vt:lpstr>Arial</vt:lpstr>
      <vt:lpstr>Calibri</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49</cp:revision>
  <dcterms:created xsi:type="dcterms:W3CDTF">2011-11-30T20:37:29Z</dcterms:created>
  <dcterms:modified xsi:type="dcterms:W3CDTF">2022-01-19T00:30:40Z</dcterms:modified>
</cp:coreProperties>
</file>